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8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99FF66"/>
    <a:srgbClr val="66FF66"/>
    <a:srgbClr val="FF99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069" autoAdjust="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E152C0E-EB37-4760-BB3E-4D723CA33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34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DE1253-BE86-4F7A-B34A-476CE645A617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Major anatomical structures in the human eye.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73C1C6-F459-4243-96BC-03A8BA9707F0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Cross section of the human retina.  In this figure, light would reach the receptors from below (i.e., through the other cells in the retina). Dowling, J. E. (1987). </a:t>
            </a:r>
            <a:r>
              <a:rPr lang="en-US" u="sng" dirty="0" smtClean="0"/>
              <a:t>The Retina: An approachable part of the brain</a:t>
            </a:r>
            <a:r>
              <a:rPr lang="en-US" dirty="0" smtClean="0"/>
              <a:t>. Cambridge, MA, Belknap Press</a:t>
            </a:r>
            <a:r>
              <a:rPr lang="en-US" dirty="0" smtClean="0"/>
              <a:t>. Light literally bounces off the back of the eyeball before it hits receptors. Everything we see is a reflection.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16278F-E648-4DBC-B5AF-63A0F32C0F09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95325"/>
            <a:ext cx="4567237" cy="3425825"/>
          </a:xfrm>
          <a:ln/>
        </p:spPr>
      </p:sp>
      <p:sp>
        <p:nvSpPr>
          <p:cNvPr id="27652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DF59B2-0B07-4C8D-8E3A-9195CB73A782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Horizontal sections through the photoreceptor layer at the level of the inner segments, for several eccentricities.  Small black dots in the sections at 5 deg and 10 deg are rods, the larger cells are cones.  At 0 deg the cells are all cones.  For more details see: Curcio, C. A. and K. A. Allen (1990). “Topography of ganglion cells in human retina.” </a:t>
            </a:r>
            <a:r>
              <a:rPr lang="en-US" u="sng" smtClean="0"/>
              <a:t>The Journal of Comparative Neurology</a:t>
            </a:r>
            <a:r>
              <a:rPr lang="en-US" smtClean="0"/>
              <a:t> </a:t>
            </a:r>
            <a:r>
              <a:rPr lang="en-US" b="1" smtClean="0"/>
              <a:t>300</a:t>
            </a:r>
            <a:r>
              <a:rPr lang="en-US" smtClean="0"/>
              <a:t>: 5-25.  Curcio, C. A., K. R. Sloan, et al. (1990). “Human photoreceptor topography.” </a:t>
            </a:r>
            <a:r>
              <a:rPr lang="en-US" u="sng" smtClean="0"/>
              <a:t>The Journal of Comparative Neurology</a:t>
            </a:r>
            <a:r>
              <a:rPr lang="en-US" smtClean="0"/>
              <a:t> </a:t>
            </a:r>
            <a:r>
              <a:rPr lang="en-US" b="1" smtClean="0"/>
              <a:t>292</a:t>
            </a:r>
            <a:r>
              <a:rPr lang="en-US" smtClean="0"/>
              <a:t>: 497-523. Geisler, W. S. and M. S. Banks (1995). Visual Performance. </a:t>
            </a:r>
            <a:r>
              <a:rPr lang="en-US" u="sng" smtClean="0"/>
              <a:t>Handbook of Optics</a:t>
            </a:r>
            <a:r>
              <a:rPr lang="en-US" smtClean="0"/>
              <a:t>. M. Bass. New York, McGraw-Hill. </a:t>
            </a:r>
            <a:r>
              <a:rPr lang="en-US" b="1" smtClean="0"/>
              <a:t>1: </a:t>
            </a:r>
            <a:r>
              <a:rPr lang="en-US" smtClean="0"/>
              <a:t>25.1-25.55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09A0B5-7474-4019-90A6-DB84F5BB3839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Natural light levels cover a very large range, which poses a serious problem for neural coding.  These are some of the mechanisms visual systems use to solve the dynamic range problem.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4B170B-8DEF-4B59-8875-68FC592A2C73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95325"/>
            <a:ext cx="4567237" cy="3425825"/>
          </a:xfrm>
          <a:ln/>
        </p:spPr>
      </p:sp>
      <p:sp>
        <p:nvSpPr>
          <p:cNvPr id="3072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CFC9B3-1989-4126-AE5F-3E23BE85ACFF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Knowledge, expectancy, motivation, emotion, attention, other factors.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A7FACF-4554-4A49-8818-A628EBEE80B7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0D9A73-4BB3-4174-8CA8-77BB09AC9B41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FB8BF-7AF4-4F24-903D-5F5E76696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42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F999C-ECD2-43B3-9807-2A010D3E8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8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1792F-2438-499B-AAC2-A965E4C9D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64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73D11-66A1-4F24-8C68-23D2C01C7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65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FDE66-746E-4ECE-BC22-B335D9148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EAC44-8538-4EF4-A7EF-4E80C1314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1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4862E-BD06-4404-BD07-003A07B78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2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FDF49-5349-4E4F-9D06-4E659F261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5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BF405-5B51-4846-ACF0-D8E5B5205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15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ED67E-9E45-451E-BE38-4FA2F5B7C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4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0A3E1-FFE2-4B43-B145-9FB60DEEC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18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70ABB-0CF0-4DA3-BA65-9804F13A9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0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6F9D1-1C18-4271-A76C-B014B79C7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2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B78F774-15EC-4322-852C-214176255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87438" y="1658938"/>
            <a:ext cx="7154862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>
                <a:solidFill>
                  <a:srgbClr val="FF0000"/>
                </a:solidFill>
              </a:rPr>
              <a:t>Sensation to Perception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4800">
                <a:solidFill>
                  <a:srgbClr val="FF0000"/>
                </a:solidFill>
              </a:rPr>
              <a:t>The Visual System</a:t>
            </a:r>
          </a:p>
          <a:p>
            <a:pPr algn="ctr" eaLnBrk="1" hangingPunct="1">
              <a:spcBef>
                <a:spcPct val="50000"/>
              </a:spcBef>
            </a:pPr>
            <a:endParaRPr lang="en-US" sz="480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A. Kent Van Cleave, Jr., Ph.D.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7800"/>
            <a:ext cx="7772400" cy="927100"/>
          </a:xfrm>
        </p:spPr>
        <p:txBody>
          <a:bodyPr/>
          <a:lstStyle/>
          <a:p>
            <a:pPr eaLnBrk="1" hangingPunct="1"/>
            <a:r>
              <a:rPr lang="en-US" dirty="0" smtClean="0"/>
              <a:t>The Visual Pathways</a:t>
            </a:r>
            <a:endParaRPr lang="en-US" dirty="0" smtClean="0"/>
          </a:p>
        </p:txBody>
      </p:sp>
      <p:pic>
        <p:nvPicPr>
          <p:cNvPr id="11267" name="Picture 3" descr="Visual_pathwa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5425" y="1473200"/>
            <a:ext cx="6221413" cy="46228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Visual Pathways</a:t>
            </a:r>
            <a:endParaRPr lang="en-US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1181100"/>
            <a:ext cx="8382000" cy="54991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The thalamus is the gateway of primitive vision to the limbic system – a group of midbrain structures. </a:t>
            </a:r>
          </a:p>
          <a:p>
            <a:pPr eaLnBrk="1" hangingPunct="1">
              <a:buFontTx/>
              <a:buNone/>
            </a:pPr>
            <a:r>
              <a:rPr lang="en-US" smtClean="0"/>
              <a:t>Thalamus is a sensory integrating system in part.</a:t>
            </a:r>
          </a:p>
          <a:p>
            <a:pPr eaLnBrk="1" hangingPunct="1">
              <a:buFontTx/>
              <a:buNone/>
            </a:pPr>
            <a:r>
              <a:rPr lang="en-US" smtClean="0"/>
              <a:t>Integrates sight and sound for example, so when you hear something you know where to look. And routes signals to the proper areas.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Visual Pathways</a:t>
            </a:r>
            <a:endParaRPr 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81100"/>
            <a:ext cx="7772400" cy="5334000"/>
          </a:xfrm>
        </p:spPr>
        <p:txBody>
          <a:bodyPr/>
          <a:lstStyle/>
          <a:p>
            <a:pPr eaLnBrk="1" hangingPunct="1"/>
            <a:r>
              <a:rPr lang="en-US" smtClean="0"/>
              <a:t>Thalamus sends signals to the </a:t>
            </a:r>
            <a:r>
              <a:rPr lang="en-US" b="1" smtClean="0"/>
              <a:t>reticular</a:t>
            </a:r>
            <a:r>
              <a:rPr lang="en-US" smtClean="0"/>
              <a:t> </a:t>
            </a:r>
            <a:r>
              <a:rPr lang="en-US" b="1" smtClean="0"/>
              <a:t>system</a:t>
            </a:r>
            <a:r>
              <a:rPr lang="en-US" smtClean="0"/>
              <a:t>, which is vigilant for significant stimuli in the environment. </a:t>
            </a:r>
          </a:p>
          <a:p>
            <a:pPr eaLnBrk="1" hangingPunct="1"/>
            <a:r>
              <a:rPr lang="en-US" smtClean="0"/>
              <a:t>Reticular means net-like.</a:t>
            </a:r>
          </a:p>
          <a:p>
            <a:pPr eaLnBrk="1" hangingPunct="1"/>
            <a:r>
              <a:rPr lang="en-US" smtClean="0"/>
              <a:t>Not a distinct lump, but a network of interconnecting neurons </a:t>
            </a:r>
          </a:p>
          <a:p>
            <a:pPr eaLnBrk="1" hangingPunct="1"/>
            <a:r>
              <a:rPr lang="en-US" smtClean="0"/>
              <a:t>The alerting of the reticular system that focuses our consciousness on something.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Visual Pathways</a:t>
            </a:r>
            <a:endParaRPr 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81100"/>
            <a:ext cx="7772400" cy="5334000"/>
          </a:xfrm>
        </p:spPr>
        <p:txBody>
          <a:bodyPr/>
          <a:lstStyle/>
          <a:p>
            <a:pPr eaLnBrk="1" hangingPunct="1"/>
            <a:r>
              <a:rPr lang="en-US" smtClean="0"/>
              <a:t>Thalamus also sends signals to the</a:t>
            </a:r>
            <a:r>
              <a:rPr lang="en-US" b="1" smtClean="0"/>
              <a:t> septum</a:t>
            </a:r>
            <a:r>
              <a:rPr lang="en-US" smtClean="0"/>
              <a:t>, pleasure center of the brain. </a:t>
            </a:r>
          </a:p>
          <a:p>
            <a:pPr eaLnBrk="1" hangingPunct="1"/>
            <a:r>
              <a:rPr lang="en-US" smtClean="0"/>
              <a:t>Much richer connections to the septum in males. </a:t>
            </a:r>
          </a:p>
          <a:p>
            <a:pPr eaLnBrk="1" hangingPunct="1"/>
            <a:r>
              <a:rPr lang="en-US" smtClean="0"/>
              <a:t>Which is why males are so turned on by, er, certain visual images. </a:t>
            </a:r>
          </a:p>
          <a:p>
            <a:pPr eaLnBrk="1" hangingPunct="1"/>
            <a:r>
              <a:rPr lang="en-US" smtClean="0"/>
              <a:t>And females less so.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876300"/>
          </a:xfrm>
        </p:spPr>
        <p:txBody>
          <a:bodyPr/>
          <a:lstStyle/>
          <a:p>
            <a:pPr eaLnBrk="1" hangingPunct="1"/>
            <a:r>
              <a:rPr lang="en-US" dirty="0" smtClean="0"/>
              <a:t>The Visual Pathways</a:t>
            </a:r>
            <a:endParaRPr 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914400"/>
            <a:ext cx="8470900" cy="56007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Thalamus sends signals to the </a:t>
            </a:r>
            <a:r>
              <a:rPr lang="en-US" sz="2800" b="1" smtClean="0"/>
              <a:t>superior colliculus</a:t>
            </a:r>
            <a:r>
              <a:rPr lang="en-US" sz="2800" smtClean="0"/>
              <a:t>. </a:t>
            </a:r>
          </a:p>
          <a:p>
            <a:pPr eaLnBrk="1" hangingPunct="1">
              <a:buFontTx/>
              <a:buNone/>
            </a:pPr>
            <a:r>
              <a:rPr lang="en-US" sz="2800" smtClean="0"/>
              <a:t>The superior colliculus is significant because, in rare cases where the signal does not get to the occipital cortex... </a:t>
            </a:r>
          </a:p>
          <a:p>
            <a:pPr eaLnBrk="1" hangingPunct="1">
              <a:buFontTx/>
              <a:buNone/>
            </a:pPr>
            <a:r>
              <a:rPr lang="en-US" sz="2800" smtClean="0"/>
              <a:t>...people experience a phenomenon called blind vision. </a:t>
            </a:r>
          </a:p>
          <a:p>
            <a:pPr eaLnBrk="1" hangingPunct="1">
              <a:buFontTx/>
              <a:buNone/>
            </a:pPr>
            <a:r>
              <a:rPr lang="en-US" sz="2800" smtClean="0"/>
              <a:t>They are not conscious of seeing anything, because the Occipital cortex is not receiving signals, but... </a:t>
            </a:r>
          </a:p>
          <a:p>
            <a:pPr eaLnBrk="1" hangingPunct="1">
              <a:buFontTx/>
              <a:buNone/>
            </a:pPr>
            <a:r>
              <a:rPr lang="en-US" sz="2800" smtClean="0"/>
              <a:t>...they can walk through a room and not run into stuff.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Visual Pathways</a:t>
            </a:r>
            <a:endParaRPr 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81100"/>
            <a:ext cx="7772400" cy="5334000"/>
          </a:xfrm>
        </p:spPr>
        <p:txBody>
          <a:bodyPr/>
          <a:lstStyle/>
          <a:p>
            <a:pPr eaLnBrk="1" hangingPunct="1"/>
            <a:r>
              <a:rPr lang="en-US" dirty="0" smtClean="0"/>
              <a:t>The signal passes through the </a:t>
            </a:r>
            <a:r>
              <a:rPr lang="en-US" dirty="0" smtClean="0"/>
              <a:t>thalamus </a:t>
            </a:r>
            <a:r>
              <a:rPr lang="en-US" dirty="0" smtClean="0"/>
              <a:t>and arrives at the </a:t>
            </a:r>
            <a:r>
              <a:rPr lang="en-US" b="1" dirty="0" smtClean="0"/>
              <a:t>primary visual cortex/occipital cortex</a:t>
            </a:r>
            <a:r>
              <a:rPr lang="en-US" dirty="0" smtClean="0"/>
              <a:t>. </a:t>
            </a:r>
          </a:p>
          <a:p>
            <a:pPr eaLnBrk="1" hangingPunct="1"/>
            <a:r>
              <a:rPr lang="en-US" dirty="0" smtClean="0"/>
              <a:t>That is the part of the cortex at the very back of your head. </a:t>
            </a:r>
          </a:p>
          <a:p>
            <a:pPr eaLnBrk="1" hangingPunct="1"/>
            <a:r>
              <a:rPr lang="en-US" dirty="0" smtClean="0"/>
              <a:t>When you get whacked on the back of the head, it causes neurons to fire that normally carry visual signals, and you see a flash of light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7800"/>
            <a:ext cx="7772400" cy="927100"/>
          </a:xfrm>
        </p:spPr>
        <p:txBody>
          <a:bodyPr/>
          <a:lstStyle/>
          <a:p>
            <a:pPr eaLnBrk="1" hangingPunct="1"/>
            <a:r>
              <a:rPr lang="en-US" dirty="0" smtClean="0"/>
              <a:t>The Visual Pathways</a:t>
            </a:r>
            <a:endParaRPr lang="en-US" dirty="0" smtClean="0"/>
          </a:p>
        </p:txBody>
      </p:sp>
      <p:pic>
        <p:nvPicPr>
          <p:cNvPr id="17411" name="Picture 3" descr="Visual_pathwa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5425" y="1473200"/>
            <a:ext cx="6221413" cy="46228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At the Occipital Cortex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4400" smtClean="0"/>
              <a:t>Now we are conscious of seeing something.</a:t>
            </a:r>
          </a:p>
          <a:p>
            <a:pPr eaLnBrk="1" hangingPunct="1">
              <a:buFontTx/>
              <a:buNone/>
            </a:pPr>
            <a:r>
              <a:rPr lang="en-US" sz="4400" i="1" smtClean="0"/>
              <a:t>Sensation or perception?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At the Occipital Cortex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4800" smtClean="0"/>
              <a:t>Sensation or perception?</a:t>
            </a:r>
          </a:p>
          <a:p>
            <a:pPr eaLnBrk="1" hangingPunct="1">
              <a:buFontTx/>
              <a:buNone/>
            </a:pPr>
            <a:r>
              <a:rPr lang="en-US" sz="4800" smtClean="0"/>
              <a:t>It all depends…</a:t>
            </a:r>
          </a:p>
          <a:p>
            <a:pPr eaLnBrk="1" hangingPunct="1">
              <a:buFontTx/>
              <a:buNone/>
            </a:pPr>
            <a:r>
              <a:rPr lang="en-US" sz="4800" smtClean="0"/>
              <a:t>…</a:t>
            </a:r>
            <a:r>
              <a:rPr lang="en-US" smtClean="0"/>
              <a:t>Knowledge, expectancy, motivation, emotion, attention, other factors.</a:t>
            </a:r>
          </a:p>
          <a:p>
            <a:pPr eaLnBrk="1" hangingPunct="1">
              <a:buFontTx/>
              <a:buNone/>
            </a:pPr>
            <a:endParaRPr lang="en-US" sz="480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22f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215900"/>
            <a:ext cx="7707313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Line 3"/>
          <p:cNvSpPr>
            <a:spLocks noChangeShapeType="1"/>
          </p:cNvSpPr>
          <p:nvPr/>
        </p:nvSpPr>
        <p:spPr bwMode="auto">
          <a:xfrm flipH="1" flipV="1">
            <a:off x="6705600" y="2895600"/>
            <a:ext cx="304800" cy="363538"/>
          </a:xfrm>
          <a:prstGeom prst="line">
            <a:avLst/>
          </a:prstGeom>
          <a:noFill/>
          <a:ln w="44450">
            <a:solidFill>
              <a:srgbClr val="FF9933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H="1" flipV="1">
            <a:off x="6477000" y="3657600"/>
            <a:ext cx="381000" cy="58738"/>
          </a:xfrm>
          <a:prstGeom prst="line">
            <a:avLst/>
          </a:prstGeom>
          <a:noFill/>
          <a:ln w="44450">
            <a:solidFill>
              <a:srgbClr val="FF9933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 flipH="1" flipV="1">
            <a:off x="6477000" y="3200400"/>
            <a:ext cx="457200" cy="287338"/>
          </a:xfrm>
          <a:prstGeom prst="line">
            <a:avLst/>
          </a:prstGeom>
          <a:noFill/>
          <a:ln w="44450">
            <a:solidFill>
              <a:srgbClr val="FF9933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H="1" flipV="1">
            <a:off x="5638800" y="2209800"/>
            <a:ext cx="1219200" cy="1125538"/>
          </a:xfrm>
          <a:prstGeom prst="line">
            <a:avLst/>
          </a:prstGeom>
          <a:noFill/>
          <a:ln w="44450">
            <a:solidFill>
              <a:srgbClr val="FF9933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4724400" y="1524000"/>
            <a:ext cx="609600" cy="5334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3505200" y="1905000"/>
            <a:ext cx="2286000" cy="914400"/>
          </a:xfrm>
          <a:prstGeom prst="line">
            <a:avLst/>
          </a:prstGeom>
          <a:noFill/>
          <a:ln w="44450">
            <a:solidFill>
              <a:srgbClr val="00FF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Line 10"/>
          <p:cNvSpPr>
            <a:spLocks noChangeShapeType="1"/>
          </p:cNvSpPr>
          <p:nvPr/>
        </p:nvSpPr>
        <p:spPr bwMode="auto">
          <a:xfrm>
            <a:off x="2514600" y="3048000"/>
            <a:ext cx="3124200" cy="838200"/>
          </a:xfrm>
          <a:prstGeom prst="line">
            <a:avLst/>
          </a:prstGeom>
          <a:noFill/>
          <a:ln w="44450">
            <a:solidFill>
              <a:srgbClr val="00FF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Text Box 11"/>
          <p:cNvSpPr txBox="1">
            <a:spLocks noChangeArrowheads="1"/>
          </p:cNvSpPr>
          <p:nvPr/>
        </p:nvSpPr>
        <p:spPr bwMode="auto">
          <a:xfrm>
            <a:off x="152400" y="3733800"/>
            <a:ext cx="2590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99FF33"/>
                </a:solidFill>
              </a:rPr>
              <a:t>Information from long term memory.</a:t>
            </a:r>
          </a:p>
        </p:txBody>
      </p:sp>
      <p:sp>
        <p:nvSpPr>
          <p:cNvPr id="20491" name="Text Box 13"/>
          <p:cNvSpPr txBox="1">
            <a:spLocks noChangeArrowheads="1"/>
          </p:cNvSpPr>
          <p:nvPr/>
        </p:nvSpPr>
        <p:spPr bwMode="auto">
          <a:xfrm>
            <a:off x="6172200" y="4267200"/>
            <a:ext cx="259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9933"/>
                </a:solidFill>
              </a:rPr>
              <a:t>Visual Information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914400" y="1295400"/>
            <a:ext cx="73914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/>
              <a:t>“Sensory adaptation is the process by which senses become less responsive to particular stimuli” (Editorial Board, 2011, p. 48)</a:t>
            </a:r>
          </a:p>
          <a:p>
            <a:pPr eaLnBrk="1" hangingPunct="1"/>
            <a:endParaRPr lang="en-US" sz="3200"/>
          </a:p>
          <a:p>
            <a:pPr eaLnBrk="1" hangingPunct="1"/>
            <a:r>
              <a:rPr lang="en-US" sz="3200" i="1"/>
              <a:t>This definition is only half correct, as we will see…</a:t>
            </a: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914400" y="5029200"/>
            <a:ext cx="7391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/>
              <a:t>Reference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Editorial Board (2011).  </a:t>
            </a:r>
            <a:r>
              <a:rPr lang="en-US" i="1" dirty="0"/>
              <a:t>Introduction to psychology . </a:t>
            </a:r>
            <a:r>
              <a:rPr lang="en-US" dirty="0"/>
              <a:t> Schaumberg, IL:</a:t>
            </a:r>
          </a:p>
          <a:p>
            <a:pPr eaLnBrk="1" hangingPunct="1"/>
            <a:r>
              <a:rPr lang="en-US" dirty="0"/>
              <a:t>       Words of Wisdom </a:t>
            </a:r>
            <a:r>
              <a:rPr lang="en-US" dirty="0" smtClean="0"/>
              <a:t>LLC.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22f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0938" cy="735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486275" y="0"/>
            <a:ext cx="7731125" cy="73501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486275" y="1000125"/>
            <a:ext cx="4657725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>
                <a:latin typeface="Times New Roman" pitchFamily="18" charset="0"/>
              </a:rPr>
              <a:t>The fovea accounts for 25% of the primary visual cortex.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0" y="125413"/>
            <a:ext cx="9432925" cy="8620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353425" cy="792162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 eaLnBrk="1" hangingPunct="1">
              <a:lnSpc>
                <a:spcPct val="75000"/>
              </a:lnSpc>
              <a:defRPr/>
            </a:pPr>
            <a:r>
              <a:rPr lang="en-US" sz="4800" i="1" smtClean="0">
                <a:solidFill>
                  <a:schemeClr val="tx1"/>
                </a:solidFill>
                <a:latin typeface="Impact" pitchFamily="34" charset="0"/>
              </a:rPr>
              <a:t>What &amp; Where streams</a:t>
            </a:r>
          </a:p>
        </p:txBody>
      </p:sp>
      <p:pic>
        <p:nvPicPr>
          <p:cNvPr id="22532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984250"/>
            <a:ext cx="8966200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77800" y="981075"/>
            <a:ext cx="5424488" cy="5876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0" y="984250"/>
            <a:ext cx="5602288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Information flows along two pathways.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/>
              <a:t>The </a:t>
            </a:r>
            <a:r>
              <a:rPr lang="en-US" sz="2800" b="1"/>
              <a:t>dorsal stream</a:t>
            </a:r>
            <a:r>
              <a:rPr lang="en-US" sz="2800"/>
              <a:t>, along the intraparietal sulcus, is concerned with localizing actions to spatial locations. This is the “</a:t>
            </a:r>
            <a:r>
              <a:rPr lang="en-US" sz="2800" b="1" i="1"/>
              <a:t>where</a:t>
            </a:r>
            <a:r>
              <a:rPr lang="en-US" sz="2800"/>
              <a:t>” stream.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/>
              <a:t>The </a:t>
            </a:r>
            <a:r>
              <a:rPr lang="en-US" sz="2800" b="1"/>
              <a:t>ventral stream</a:t>
            </a:r>
            <a:r>
              <a:rPr lang="en-US" sz="2800"/>
              <a:t> goes to the inferior temporal lobe, is concerned with recognition of objects, including places and faces, &amp; is the “</a:t>
            </a:r>
            <a:r>
              <a:rPr lang="en-US" sz="2800" b="1" i="1"/>
              <a:t>what</a:t>
            </a:r>
            <a:r>
              <a:rPr lang="en-US" sz="2800"/>
              <a:t>” stream.</a:t>
            </a:r>
            <a:r>
              <a:rPr lang="en-US" sz="2400"/>
              <a:t> </a:t>
            </a: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4992688" y="2365375"/>
            <a:ext cx="2960687" cy="508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5167313" y="4368800"/>
            <a:ext cx="2249487" cy="3270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  <p:bldP spid="348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Story Time!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Stories about perception…</a:t>
            </a:r>
          </a:p>
        </p:txBody>
      </p:sp>
      <p:pic>
        <p:nvPicPr>
          <p:cNvPr id="23556" name="Picture 4" descr="MCj03561570000[1]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83100" y="2955925"/>
            <a:ext cx="3013075" cy="3292475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323850" y="115888"/>
            <a:ext cx="9432925" cy="8620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353425" cy="792162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 eaLnBrk="1" hangingPunct="1">
              <a:lnSpc>
                <a:spcPct val="75000"/>
              </a:lnSpc>
              <a:defRPr/>
            </a:pPr>
            <a:r>
              <a:rPr lang="en-US" sz="4800" i="1" smtClean="0">
                <a:solidFill>
                  <a:schemeClr val="tx1"/>
                </a:solidFill>
              </a:rPr>
              <a:t>The Human Visual System</a:t>
            </a:r>
          </a:p>
        </p:txBody>
      </p:sp>
      <p:pic>
        <p:nvPicPr>
          <p:cNvPr id="5124" name="Picture 4" descr="visualcort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3" y="1050925"/>
            <a:ext cx="5168900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1801813" y="5668963"/>
            <a:ext cx="1512887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50000">
                <a:srgbClr val="FFFFCC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FFFF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i="1"/>
              <a:t>Retina</a:t>
            </a:r>
            <a:endParaRPr lang="el-GR" sz="2400" i="1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6265863" y="5597525"/>
            <a:ext cx="1512887" cy="11525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50000">
                <a:schemeClr val="bg1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FF9933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i="1"/>
              <a:t>Visual Cortex</a:t>
            </a:r>
          </a:p>
          <a:p>
            <a:pPr algn="ctr">
              <a:defRPr/>
            </a:pPr>
            <a:r>
              <a:rPr lang="en-US" b="1" i="1"/>
              <a:t>V1, V2…</a:t>
            </a:r>
            <a:endParaRPr lang="el-GR" b="1" i="1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 rot="-5400000">
            <a:off x="4466432" y="4733131"/>
            <a:ext cx="647700" cy="2808287"/>
          </a:xfrm>
          <a:prstGeom prst="downArrow">
            <a:avLst>
              <a:gd name="adj1" fmla="val 56380"/>
              <a:gd name="adj2" fmla="val 83584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algn="ctr"/>
            <a:r>
              <a:rPr lang="en-US" sz="2000" b="1" i="1">
                <a:solidFill>
                  <a:schemeClr val="bg1"/>
                </a:solidFill>
              </a:rPr>
              <a:t>Optic nerve</a:t>
            </a:r>
            <a:endParaRPr lang="el-GR" sz="2000" b="1" i="1">
              <a:solidFill>
                <a:schemeClr val="bg1"/>
              </a:solidFill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793750" y="5813425"/>
            <a:ext cx="936625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793750" y="6100763"/>
            <a:ext cx="936625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793750" y="6389688"/>
            <a:ext cx="936625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793750" y="6461125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light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457575" y="6318250"/>
            <a:ext cx="2376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1">
                <a:solidFill>
                  <a:srgbClr val="FF5050"/>
                </a:solidFill>
              </a:rPr>
              <a:t>(ganglion cells)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y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84358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0"/>
            <a:ext cx="5946775" cy="671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Line 3"/>
          <p:cNvSpPr>
            <a:spLocks noChangeShapeType="1"/>
          </p:cNvSpPr>
          <p:nvPr/>
        </p:nvSpPr>
        <p:spPr bwMode="auto">
          <a:xfrm flipV="1">
            <a:off x="5867400" y="3276600"/>
            <a:ext cx="0" cy="3335338"/>
          </a:xfrm>
          <a:prstGeom prst="line">
            <a:avLst/>
          </a:prstGeom>
          <a:noFill/>
          <a:ln w="44450">
            <a:solidFill>
              <a:srgbClr val="FF9933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 rot="-5400000">
            <a:off x="4389438" y="4754562"/>
            <a:ext cx="1949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direction of light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304800"/>
            <a:ext cx="1600200" cy="33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Cross section of the human retina. 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The front of the eye is at the bottom. 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The rods and cones are at the top – facing backwards!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45" tIns="41473" rIns="82945" bIns="41473" anchor="b">
            <a:spAutoFit/>
          </a:bodyPr>
          <a:lstStyle>
            <a:lvl1pPr marL="309563" indent="-309563" defTabSz="414338" eaLnBrk="0" hangingPunct="0">
              <a:tabLst>
                <a:tab pos="309563" algn="l"/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14338" eaLnBrk="0" hangingPunct="0">
              <a:tabLst>
                <a:tab pos="309563" algn="l"/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4338" eaLnBrk="0" hangingPunct="0">
              <a:tabLst>
                <a:tab pos="309563" algn="l"/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4338" eaLnBrk="0" hangingPunct="0">
              <a:tabLst>
                <a:tab pos="309563" algn="l"/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4338" eaLnBrk="0" hangingPunct="0">
              <a:tabLst>
                <a:tab pos="309563" algn="l"/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buClr>
                <a:srgbClr val="7183BB"/>
              </a:buClr>
              <a:buSzPct val="100000"/>
              <a:buFont typeface="Georgia" pitchFamily="18" charset="0"/>
              <a:buNone/>
            </a:pPr>
            <a:r>
              <a:rPr lang="en-GB" sz="3000">
                <a:solidFill>
                  <a:srgbClr val="7183BB"/>
                </a:solidFill>
                <a:latin typeface="Georgia" pitchFamily="18" charset="0"/>
              </a:rPr>
              <a:t>Retina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49400"/>
            <a:ext cx="6457950" cy="47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6" name="Line 4"/>
          <p:cNvSpPr>
            <a:spLocks noChangeShapeType="1"/>
          </p:cNvSpPr>
          <p:nvPr/>
        </p:nvSpPr>
        <p:spPr bwMode="auto">
          <a:xfrm flipV="1">
            <a:off x="4876800" y="5257800"/>
            <a:ext cx="0" cy="896938"/>
          </a:xfrm>
          <a:prstGeom prst="line">
            <a:avLst/>
          </a:prstGeom>
          <a:noFill/>
          <a:ln w="63500">
            <a:solidFill>
              <a:srgbClr val="FF9933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0"/>
            <a:ext cx="3616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87363" y="990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0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°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87363" y="3124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5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°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11163" y="5181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10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°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381000"/>
            <a:ext cx="173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Eccentricity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168900" y="187325"/>
            <a:ext cx="39751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Horizontal sections through the photoreceptor layer.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At 0 deg the cells are all cones. 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Small black dots in the sections at 5 deg and 10 deg are rods, the larger cells are cones.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7013" y="0"/>
          <a:ext cx="8521700" cy="663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4" imgW="5493810" imgH="4279946" progId="Word.Document.8">
                  <p:embed/>
                </p:oleObj>
              </mc:Choice>
              <mc:Fallback>
                <p:oleObj name="Document" r:id="rId4" imgW="5493810" imgH="4279946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0"/>
                        <a:ext cx="8521700" cy="663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146050"/>
            <a:ext cx="8534400" cy="841375"/>
          </a:xfrm>
        </p:spPr>
        <p:txBody>
          <a:bodyPr lIns="82945" tIns="41473" rIns="82945" bIns="41473" anchor="b">
            <a:spAutoFit/>
          </a:bodyPr>
          <a:lstStyle/>
          <a:p>
            <a:pPr marL="341313" indent="-341313" defTabSz="457200" eaLnBrk="1" hangingPunct="1">
              <a:buClr>
                <a:srgbClr val="7183BB"/>
              </a:buClr>
              <a:tabLst>
                <a:tab pos="3413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mtClean="0">
                <a:solidFill>
                  <a:srgbClr val="7183BB"/>
                </a:solidFill>
              </a:rPr>
              <a:t>Visual Pathways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906463"/>
            <a:ext cx="6183312" cy="592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1625" y="1196975"/>
            <a:ext cx="2659063" cy="4300538"/>
          </a:xfrm>
        </p:spPr>
        <p:txBody>
          <a:bodyPr lIns="0" tIns="0" rIns="0" bIns="0">
            <a:spAutoFit/>
          </a:bodyPr>
          <a:lstStyle/>
          <a:p>
            <a:pPr marL="341313" indent="-341313" defTabSz="457200" eaLnBrk="1" hangingPunct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mtClean="0"/>
              <a:t>The visual pathway is the path of visual information from the eye, via neurons, to the visual cortex.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913</Words>
  <Application>Microsoft Office PowerPoint</Application>
  <PresentationFormat>On-screen Show (4:3)</PresentationFormat>
  <Paragraphs>88</Paragraphs>
  <Slides>22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Wingdings</vt:lpstr>
      <vt:lpstr>Georgia</vt:lpstr>
      <vt:lpstr>Times New Roman</vt:lpstr>
      <vt:lpstr>Impact</vt:lpstr>
      <vt:lpstr>Default Design</vt:lpstr>
      <vt:lpstr>Microsoft Word Document</vt:lpstr>
      <vt:lpstr>PowerPoint Presentation</vt:lpstr>
      <vt:lpstr>PowerPoint Presentation</vt:lpstr>
      <vt:lpstr>The Human Visual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Visual Pathways</vt:lpstr>
      <vt:lpstr>The Visual Pathways</vt:lpstr>
      <vt:lpstr>The Visual Pathways</vt:lpstr>
      <vt:lpstr>The Visual Pathways</vt:lpstr>
      <vt:lpstr>The Visual Pathways</vt:lpstr>
      <vt:lpstr>The Visual Pathways</vt:lpstr>
      <vt:lpstr>The Visual Pathways</vt:lpstr>
      <vt:lpstr>The Visual Pathways</vt:lpstr>
      <vt:lpstr>At the Occipital Cortex</vt:lpstr>
      <vt:lpstr>At the Occipital Cortex</vt:lpstr>
      <vt:lpstr>PowerPoint Presentation</vt:lpstr>
      <vt:lpstr>PowerPoint Presentation</vt:lpstr>
      <vt:lpstr>What &amp; Where streams</vt:lpstr>
      <vt:lpstr>Story Time!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Kent Van Cleave</dc:creator>
  <cp:lastModifiedBy>Kent</cp:lastModifiedBy>
  <cp:revision>13</cp:revision>
  <dcterms:created xsi:type="dcterms:W3CDTF">2009-05-05T00:40:53Z</dcterms:created>
  <dcterms:modified xsi:type="dcterms:W3CDTF">2013-01-20T04:53:53Z</dcterms:modified>
</cp:coreProperties>
</file>