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0" r:id="rId3"/>
    <p:sldId id="257" r:id="rId4"/>
    <p:sldId id="258" r:id="rId5"/>
    <p:sldId id="260" r:id="rId6"/>
    <p:sldId id="276" r:id="rId7"/>
    <p:sldId id="281" r:id="rId8"/>
    <p:sldId id="274" r:id="rId9"/>
    <p:sldId id="261" r:id="rId10"/>
    <p:sldId id="277" r:id="rId11"/>
    <p:sldId id="275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8" r:id="rId20"/>
    <p:sldId id="269" r:id="rId21"/>
    <p:sldId id="270" r:id="rId22"/>
    <p:sldId id="279" r:id="rId23"/>
    <p:sldId id="271" r:id="rId24"/>
    <p:sldId id="273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48A61-C5D8-49F4-B3F4-D0736256D4AE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43125-F57A-4073-B00A-E8A2BCE80A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88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43125-F57A-4073-B00A-E8A2BCE80AC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43125-F57A-4073-B00A-E8A2BCE80AC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A920-E2F8-49B7-BA89-ACA6C85C90D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00927-BED1-47CE-B97D-7353F6DB1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rapsychictaxonomy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as-psychology.pbworks.com/w/page/9174304/StressManagemen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ikieducator.org/File:General_Adaptation_Syndrome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001000" cy="990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Stress</a:t>
            </a:r>
            <a:endParaRPr lang="en-US" sz="5400" b="1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791200"/>
            <a:ext cx="6400800" cy="8382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A. Kent Van Cleave, Jr., Ph.D.</a:t>
            </a:r>
          </a:p>
        </p:txBody>
      </p:sp>
      <p:pic>
        <p:nvPicPr>
          <p:cNvPr id="4" name="Picture 3" descr="monkey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066800"/>
            <a:ext cx="3816350" cy="448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GB" sz="4000" b="0" dirty="0"/>
              <a:t>STRESS AND PHYSICAL ILLNESS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6388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Direct and indirect effects of stress on </a:t>
            </a:r>
            <a:r>
              <a:rPr lang="en-GB" dirty="0"/>
              <a:t>illness. </a:t>
            </a:r>
            <a:endParaRPr lang="en-GB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 smtClean="0"/>
              <a:t>Indirect Effects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Stress may lead people to behave in ways that increase their chances of becoming ill. </a:t>
            </a:r>
            <a:endParaRPr lang="en-GB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E.g</a:t>
            </a:r>
            <a:r>
              <a:rPr lang="en-GB" dirty="0"/>
              <a:t>. smoking, drinking, poor eating habits, lack of exercise. </a:t>
            </a:r>
            <a:endParaRPr lang="en-GB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Stress </a:t>
            </a:r>
            <a:r>
              <a:rPr lang="en-GB" dirty="0"/>
              <a:t>can also be responsible for people behaving in dangerous and unpredictable ways</a:t>
            </a:r>
            <a:r>
              <a:rPr lang="en-GB" dirty="0" smtClean="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Cortisol increases our cravings for </a:t>
            </a:r>
            <a:r>
              <a:rPr lang="en-GB" b="1" dirty="0" err="1" smtClean="0">
                <a:solidFill>
                  <a:srgbClr val="FF0000"/>
                </a:solidFill>
              </a:rPr>
              <a:t>carbs</a:t>
            </a:r>
            <a:r>
              <a:rPr lang="en-GB" b="1" dirty="0" smtClean="0">
                <a:solidFill>
                  <a:srgbClr val="FF0000"/>
                </a:solidFill>
              </a:rPr>
              <a:t> and fat</a:t>
            </a:r>
            <a:r>
              <a:rPr lang="en-GB" dirty="0" smtClean="0"/>
              <a:t>!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But not all stress is bad…</a:t>
            </a:r>
            <a:endParaRPr lang="en-GB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Stress-Performance Curve</a:t>
            </a:r>
            <a:endParaRPr lang="en-US" dirty="0"/>
          </a:p>
        </p:txBody>
      </p:sp>
      <p:pic>
        <p:nvPicPr>
          <p:cNvPr id="1026" name="Picture 2" descr="http://wikieducator.org/images/thumb/2/25/Human_Performance_Curve.jpg/400px-Human_Performance_Cur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745742"/>
            <a:ext cx="6324600" cy="4616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0"/>
              <a:t>Key Research studies into the relationship between stress and illness.</a:t>
            </a:r>
            <a:br>
              <a:rPr lang="en-GB" sz="2000" b="0"/>
            </a:br>
            <a:endParaRPr lang="en-GB" sz="2000" b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/>
              <a:t>Williams</a:t>
            </a:r>
            <a:r>
              <a:rPr lang="en-GB" sz="1800" dirty="0"/>
              <a:t> – those who score high on the anger scale are </a:t>
            </a:r>
            <a:r>
              <a:rPr lang="en-GB" sz="1800" dirty="0" smtClean="0"/>
              <a:t>more than twice as </a:t>
            </a:r>
            <a:r>
              <a:rPr lang="en-GB" sz="1800" dirty="0"/>
              <a:t>likely to have a heart attack </a:t>
            </a:r>
            <a:r>
              <a:rPr lang="en-GB" sz="1800" dirty="0" err="1" smtClean="0"/>
              <a:t>asn</a:t>
            </a:r>
            <a:r>
              <a:rPr lang="en-GB" sz="1800" dirty="0" smtClean="0"/>
              <a:t> </a:t>
            </a:r>
            <a:r>
              <a:rPr lang="en-GB" sz="1800" dirty="0"/>
              <a:t>those who do not score highly.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err="1"/>
              <a:t>Krantz</a:t>
            </a:r>
            <a:r>
              <a:rPr lang="en-GB" sz="1800" dirty="0"/>
              <a:t> – CHD – reduced blood supply to the heart muscles.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err="1"/>
              <a:t>Kiecolt</a:t>
            </a:r>
            <a:r>
              <a:rPr lang="en-GB" sz="1800" b="1" dirty="0"/>
              <a:t>-Glaser</a:t>
            </a:r>
            <a:r>
              <a:rPr lang="en-GB" sz="1800" dirty="0"/>
              <a:t> - Found that </a:t>
            </a:r>
            <a:r>
              <a:rPr lang="en-GB" sz="1800" i="1" dirty="0"/>
              <a:t>Immune system suppression</a:t>
            </a:r>
            <a:r>
              <a:rPr lang="en-GB" sz="1800" dirty="0"/>
              <a:t> is related to exam stress.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/>
              <a:t>Holmes and </a:t>
            </a:r>
            <a:r>
              <a:rPr lang="en-GB" sz="1800" b="1" dirty="0" err="1"/>
              <a:t>Rahe</a:t>
            </a:r>
            <a:r>
              <a:rPr lang="en-GB" sz="1800" dirty="0"/>
              <a:t> - found that </a:t>
            </a:r>
            <a:r>
              <a:rPr lang="en-GB" sz="1800" i="1" dirty="0"/>
              <a:t>Life Changes</a:t>
            </a:r>
            <a:r>
              <a:rPr lang="en-GB" sz="1800" dirty="0"/>
              <a:t> are related to illness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/>
              <a:t>Marmot</a:t>
            </a:r>
            <a:r>
              <a:rPr lang="en-GB" sz="1800" dirty="0"/>
              <a:t> – Stress at work – </a:t>
            </a:r>
            <a:r>
              <a:rPr lang="en-GB" sz="1800" i="1" dirty="0"/>
              <a:t>the job-strain model</a:t>
            </a:r>
            <a:r>
              <a:rPr lang="en-GB" sz="1800" dirty="0"/>
              <a:t> (high demand-low control theory).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Showed that civil servants on low grades (with little control) were more likely to develop heart attacks than those on higher grades).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/>
              <a:t>Brady </a:t>
            </a:r>
            <a:r>
              <a:rPr lang="en-GB" sz="1800" dirty="0"/>
              <a:t>- Showed that monkeys with control were more likely to develop ulcers when given </a:t>
            </a:r>
            <a:r>
              <a:rPr lang="en-GB" sz="1800" i="1" dirty="0"/>
              <a:t>control</a:t>
            </a:r>
            <a:r>
              <a:rPr lang="en-GB" sz="1800" dirty="0"/>
              <a:t> of a lever.</a:t>
            </a:r>
            <a:endParaRPr lang="en-GB" sz="1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err="1"/>
              <a:t>Rodin</a:t>
            </a:r>
            <a:r>
              <a:rPr lang="en-GB" sz="1800" b="1" dirty="0"/>
              <a:t> &amp; Langer</a:t>
            </a:r>
            <a:r>
              <a:rPr lang="en-GB" sz="1800" dirty="0"/>
              <a:t> showed that elderly people living in a home were happier and lived longer if they had some </a:t>
            </a:r>
            <a:r>
              <a:rPr lang="en-GB" sz="1800" i="1" dirty="0"/>
              <a:t>control</a:t>
            </a:r>
            <a:r>
              <a:rPr lang="en-GB" sz="1800" dirty="0"/>
              <a:t> over certain aspects of their lives (allowed visitors, having hobbies).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This suggests that personal control can reduce stress and improve health.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/>
          </a:bodyPr>
          <a:lstStyle/>
          <a:p>
            <a:r>
              <a:rPr lang="en-GB" sz="4000" b="0" dirty="0"/>
              <a:t>Stress </a:t>
            </a:r>
            <a:r>
              <a:rPr lang="en-GB" sz="4000" b="0" dirty="0" smtClean="0"/>
              <a:t>at Work</a:t>
            </a:r>
            <a:endParaRPr lang="en-GB" sz="4000" i="1" dirty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791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Some </a:t>
            </a:r>
            <a:r>
              <a:rPr lang="en-GB" sz="2800" dirty="0"/>
              <a:t>aspect of a person’s job </a:t>
            </a:r>
            <a:r>
              <a:rPr lang="en-GB" sz="2800" dirty="0" smtClean="0"/>
              <a:t>or workplace which </a:t>
            </a:r>
            <a:r>
              <a:rPr lang="en-GB" sz="2800" dirty="0"/>
              <a:t>produces a stress reaction in the body. </a:t>
            </a:r>
            <a:endParaRPr lang="en-GB" sz="28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 smtClean="0"/>
              <a:t>Noise</a:t>
            </a:r>
            <a:r>
              <a:rPr lang="en-GB" sz="2800" b="1" dirty="0"/>
              <a:t>, Temperature and crowding.</a:t>
            </a: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Those </a:t>
            </a:r>
            <a:r>
              <a:rPr lang="en-GB" sz="2800" dirty="0"/>
              <a:t>in jobs of higher grades developed fewer cardiovascular problems that those in low grade positions</a:t>
            </a:r>
            <a:r>
              <a:rPr lang="en-GB" sz="2800" dirty="0" smtClean="0"/>
              <a:t>.  Those in </a:t>
            </a:r>
            <a:r>
              <a:rPr lang="en-GB" sz="2800" dirty="0"/>
              <a:t>low position jobs are </a:t>
            </a:r>
            <a:r>
              <a:rPr lang="en-GB" sz="2800" b="1" dirty="0"/>
              <a:t>paid less</a:t>
            </a:r>
            <a:r>
              <a:rPr lang="en-GB" sz="2800" dirty="0"/>
              <a:t>, have </a:t>
            </a:r>
            <a:r>
              <a:rPr lang="en-GB" sz="2800" b="1" dirty="0"/>
              <a:t>less control</a:t>
            </a:r>
            <a:r>
              <a:rPr lang="en-GB" sz="2800" dirty="0"/>
              <a:t>, and have </a:t>
            </a:r>
            <a:r>
              <a:rPr lang="en-GB" sz="2800" b="1" dirty="0"/>
              <a:t>poorer social support networks</a:t>
            </a:r>
            <a:r>
              <a:rPr lang="en-GB" sz="2800" dirty="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Other </a:t>
            </a:r>
            <a:r>
              <a:rPr lang="en-GB" sz="2800" dirty="0" smtClean="0"/>
              <a:t>factors: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/>
              <a:t>Role ambiguity</a:t>
            </a:r>
            <a:r>
              <a:rPr lang="en-GB" sz="2800" dirty="0"/>
              <a:t> (lack of job description</a:t>
            </a:r>
            <a:r>
              <a:rPr lang="en-GB" sz="2800" dirty="0" smtClean="0"/>
              <a:t>) or </a:t>
            </a:r>
            <a:r>
              <a:rPr lang="en-GB" sz="2800" b="1" dirty="0" smtClean="0"/>
              <a:t>Overload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/>
              <a:t>Poor relationships</a:t>
            </a:r>
            <a:r>
              <a:rPr lang="en-GB" sz="2800" dirty="0"/>
              <a:t> (with boss or colleagues)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/>
              <a:t>Job insecurity</a:t>
            </a:r>
            <a:r>
              <a:rPr lang="en-GB" sz="2800" dirty="0"/>
              <a:t> (part time work/peace work/temporary employment/contract)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/>
              <a:t>Shift work</a:t>
            </a:r>
            <a:r>
              <a:rPr lang="en-GB" sz="2800" dirty="0"/>
              <a:t> (leads to metabolism/body clock problems) 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/>
              <a:t>Perceived inadequacy</a:t>
            </a:r>
            <a:r>
              <a:rPr lang="en-GB" sz="2800" dirty="0"/>
              <a:t> &amp; </a:t>
            </a:r>
            <a:r>
              <a:rPr lang="en-GB" sz="2800" b="1" dirty="0"/>
              <a:t>lack of recognition</a:t>
            </a:r>
            <a:r>
              <a:rPr lang="en-GB" sz="2800" dirty="0"/>
              <a:t> of achievement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0"/>
            <a:ext cx="8686800" cy="838200"/>
          </a:xfrm>
        </p:spPr>
        <p:txBody>
          <a:bodyPr>
            <a:noAutofit/>
          </a:bodyPr>
          <a:lstStyle/>
          <a:p>
            <a:r>
              <a:rPr lang="en-GB" sz="3200" b="0" dirty="0"/>
              <a:t>Individual differences </a:t>
            </a:r>
            <a:r>
              <a:rPr lang="en-GB" sz="3200" b="0" dirty="0" smtClean="0"/>
              <a:t>modify effects </a:t>
            </a:r>
            <a:r>
              <a:rPr lang="en-GB" sz="3200" b="0" dirty="0"/>
              <a:t>of </a:t>
            </a:r>
            <a:r>
              <a:rPr lang="en-GB" sz="3200" b="0" dirty="0" smtClean="0"/>
              <a:t>stressors</a:t>
            </a:r>
            <a:endParaRPr lang="en-GB" sz="3200" dirty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 smtClean="0"/>
              <a:t>Personality: </a:t>
            </a:r>
            <a:r>
              <a:rPr lang="en-GB" sz="2800" i="1" dirty="0" smtClean="0"/>
              <a:t> Type A</a:t>
            </a:r>
            <a:r>
              <a:rPr lang="en-GB" sz="2800" dirty="0" smtClean="0"/>
              <a:t> people are more at risk of developing CHD  (Freidman &amp; </a:t>
            </a:r>
            <a:r>
              <a:rPr lang="en-GB" sz="2800" dirty="0" err="1" smtClean="0"/>
              <a:t>Rosenmann</a:t>
            </a:r>
            <a:r>
              <a:rPr lang="en-GB" sz="2800" dirty="0" smtClean="0"/>
              <a:t>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 smtClean="0"/>
              <a:t>Culture:</a:t>
            </a:r>
            <a:r>
              <a:rPr lang="en-GB" sz="2800" dirty="0" smtClean="0"/>
              <a:t>  Those </a:t>
            </a:r>
            <a:r>
              <a:rPr lang="en-GB" sz="2800" dirty="0"/>
              <a:t>who live in collectivist cultures cope better with stressful </a:t>
            </a:r>
            <a:r>
              <a:rPr lang="en-GB" sz="2800" dirty="0" smtClean="0"/>
              <a:t>situations.  (Cooper)</a:t>
            </a:r>
            <a:endParaRPr lang="en-GB" sz="2800" dirty="0"/>
          </a:p>
          <a:p>
            <a:pPr marL="0" indent="0">
              <a:lnSpc>
                <a:spcPct val="80000"/>
              </a:lnSpc>
              <a:buNone/>
            </a:pPr>
            <a:endParaRPr lang="en-GB" sz="2800" dirty="0"/>
          </a:p>
          <a:p>
            <a:pPr marL="0" indent="0">
              <a:lnSpc>
                <a:spcPct val="80000"/>
              </a:lnSpc>
              <a:buNone/>
            </a:pPr>
            <a:r>
              <a:rPr lang="en-GB" sz="2800" b="1" dirty="0" smtClean="0"/>
              <a:t>Gender:</a:t>
            </a:r>
            <a:r>
              <a:rPr lang="en-GB" sz="2800" dirty="0" smtClean="0"/>
              <a:t>  During </a:t>
            </a:r>
            <a:r>
              <a:rPr lang="en-GB" sz="2800" dirty="0"/>
              <a:t>stressful situations, men show greater increases in blood pressure and stress hormones than women </a:t>
            </a:r>
            <a:r>
              <a:rPr lang="en-GB" sz="2800" dirty="0" smtClean="0"/>
              <a:t>do. (Taylor)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0"/>
              <a:t>STRESS MANAGEMENT</a:t>
            </a:r>
            <a:r>
              <a:rPr lang="en-GB" sz="4000" i="1"/>
              <a:t/>
            </a:r>
            <a:br>
              <a:rPr lang="en-GB" sz="4000" i="1"/>
            </a:br>
            <a:endParaRPr lang="en-GB" sz="4000" i="1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</a:pPr>
            <a:r>
              <a:rPr lang="en-GB" dirty="0"/>
              <a:t>Stress management </a:t>
            </a:r>
            <a:r>
              <a:rPr lang="en-GB" dirty="0" smtClean="0"/>
              <a:t>- </a:t>
            </a:r>
            <a:r>
              <a:rPr lang="en-GB" dirty="0"/>
              <a:t>different ways in which people try to cope with the negative effects of stress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Font typeface="Wingdings" pitchFamily="2" charset="2"/>
              <a:buNone/>
            </a:pPr>
            <a:r>
              <a:rPr lang="en-GB" dirty="0" smtClean="0"/>
              <a:t>Commonly </a:t>
            </a:r>
            <a:r>
              <a:rPr lang="en-GB" dirty="0"/>
              <a:t>use physical methods to change the way our body reacts to stress, </a:t>
            </a:r>
            <a:endParaRPr lang="en-GB" dirty="0" smtClean="0"/>
          </a:p>
          <a:p>
            <a:pPr marL="0" indent="0">
              <a:buFont typeface="Wingdings" pitchFamily="2" charset="2"/>
              <a:buNone/>
            </a:pPr>
            <a:r>
              <a:rPr lang="en-GB" dirty="0" smtClean="0"/>
              <a:t>…or </a:t>
            </a:r>
            <a:r>
              <a:rPr lang="en-GB" dirty="0"/>
              <a:t>psychological methods to change the way </a:t>
            </a:r>
            <a:r>
              <a:rPr lang="en-GB" dirty="0" smtClean="0"/>
              <a:t>we </a:t>
            </a:r>
            <a:r>
              <a:rPr lang="en-GB" dirty="0"/>
              <a:t>deal with a stressful situation</a:t>
            </a:r>
            <a:r>
              <a:rPr lang="en-GB" dirty="0" smtClean="0"/>
              <a:t>.</a:t>
            </a:r>
          </a:p>
          <a:p>
            <a:pPr marL="0" indent="0">
              <a:buFont typeface="Wingdings" pitchFamily="2" charset="2"/>
              <a:buNone/>
            </a:pPr>
            <a:r>
              <a:rPr lang="en-GB" dirty="0"/>
              <a:t>I propose a </a:t>
            </a:r>
            <a:r>
              <a:rPr lang="en-GB" b="1" i="1" dirty="0"/>
              <a:t>triune model</a:t>
            </a:r>
            <a:r>
              <a:rPr lang="en-GB" dirty="0"/>
              <a:t> based on the Intrapsychic Taxonomy (</a:t>
            </a:r>
            <a:r>
              <a:rPr lang="en-US" dirty="0">
                <a:hlinkClick r:id="rId2"/>
              </a:rPr>
              <a:t>http://www.intrapsychictaxonomy.org</a:t>
            </a:r>
            <a:r>
              <a:rPr lang="en-GB" dirty="0"/>
              <a:t>)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b="0" dirty="0"/>
              <a:t>Physical </a:t>
            </a:r>
            <a:r>
              <a:rPr lang="en-GB" b="0" dirty="0" smtClean="0"/>
              <a:t>Remedies</a:t>
            </a:r>
            <a:endParaRPr lang="en-GB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/>
              <a:t>Drugs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24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/>
              <a:t>Benzodiazepines (</a:t>
            </a:r>
            <a:r>
              <a:rPr lang="en-GB" sz="2400" b="1" dirty="0" err="1"/>
              <a:t>Valium</a:t>
            </a:r>
            <a:r>
              <a:rPr lang="en-GB" sz="2400" b="1" dirty="0"/>
              <a:t>)</a:t>
            </a:r>
            <a:r>
              <a:rPr lang="en-GB" sz="2400" dirty="0"/>
              <a:t> </a:t>
            </a:r>
            <a:r>
              <a:rPr lang="en-GB" sz="2400" dirty="0" smtClean="0"/>
              <a:t>increase production </a:t>
            </a:r>
            <a:r>
              <a:rPr lang="en-GB" sz="2400" dirty="0"/>
              <a:t>of GABA.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/>
              <a:t>This chemical is the body’s natural form of anxiety relief.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Reduces </a:t>
            </a:r>
            <a:r>
              <a:rPr lang="en-GB" sz="2400" dirty="0"/>
              <a:t>serotonin </a:t>
            </a:r>
            <a:r>
              <a:rPr lang="en-GB" sz="2400" dirty="0" smtClean="0"/>
              <a:t>activity. </a:t>
            </a:r>
            <a:r>
              <a:rPr lang="en-GB" sz="2400" dirty="0"/>
              <a:t>People who are anxious need high levels of GABA and low levels of serotonin to help make them less anxious.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4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/>
              <a:t>Beta-blockers</a:t>
            </a:r>
            <a:r>
              <a:rPr lang="en-GB" sz="2400" dirty="0"/>
              <a:t> are used to slow down the heart rate and reduce blood pressure levels that otherwise could lead to serious problems for a person under stress</a:t>
            </a:r>
            <a:r>
              <a:rPr lang="en-GB" sz="2400" dirty="0" smtClean="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A common drug for treatment of hypertension.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Sometimes </a:t>
            </a:r>
            <a:r>
              <a:rPr lang="en-GB" sz="2400" dirty="0"/>
              <a:t>used by sportspeople by reducing the arousal of the ANS which may hinder optimal performance.</a:t>
            </a:r>
            <a:endParaRPr lang="en-GB" sz="2400" b="1" i="1" u="sng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Strengths &amp; weaknesses</a:t>
            </a:r>
            <a:br>
              <a:rPr lang="en-GB" sz="4000"/>
            </a:br>
            <a:endParaRPr lang="en-GB" sz="4000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GB" dirty="0"/>
              <a:t>Drugs provide a </a:t>
            </a:r>
            <a:r>
              <a:rPr lang="en-GB" dirty="0" smtClean="0"/>
              <a:t>short-term </a:t>
            </a:r>
            <a:r>
              <a:rPr lang="en-GB" dirty="0"/>
              <a:t>and quick remedy for stress. </a:t>
            </a:r>
            <a:endParaRPr lang="en-GB" dirty="0" smtClean="0"/>
          </a:p>
          <a:p>
            <a:pPr marL="0" indent="0">
              <a:buFont typeface="Wingdings" pitchFamily="2" charset="2"/>
              <a:buNone/>
            </a:pPr>
            <a:r>
              <a:rPr lang="en-GB" dirty="0" smtClean="0"/>
              <a:t>They </a:t>
            </a:r>
            <a:r>
              <a:rPr lang="en-GB" dirty="0"/>
              <a:t>require little effort for the user and they are relatively cheap.</a:t>
            </a:r>
          </a:p>
          <a:p>
            <a:pPr marL="0" indent="0">
              <a:buFont typeface="Wingdings" pitchFamily="2" charset="2"/>
              <a:buNone/>
            </a:pPr>
            <a:r>
              <a:rPr lang="en-GB" dirty="0" smtClean="0"/>
              <a:t>Drugs </a:t>
            </a:r>
            <a:r>
              <a:rPr lang="en-GB" dirty="0"/>
              <a:t>can also lead to addiction, side </a:t>
            </a:r>
            <a:r>
              <a:rPr lang="en-GB" dirty="0" smtClean="0"/>
              <a:t>effects</a:t>
            </a:r>
          </a:p>
          <a:p>
            <a:pPr marL="0" indent="0">
              <a:buFont typeface="Wingdings" pitchFamily="2" charset="2"/>
              <a:buNone/>
            </a:pPr>
            <a:r>
              <a:rPr lang="en-GB" dirty="0" smtClean="0"/>
              <a:t>…only </a:t>
            </a:r>
            <a:r>
              <a:rPr lang="en-GB" dirty="0"/>
              <a:t>treating the </a:t>
            </a:r>
            <a:r>
              <a:rPr lang="en-GB" dirty="0" smtClean="0"/>
              <a:t>symptoms, </a:t>
            </a:r>
            <a:r>
              <a:rPr lang="en-GB" dirty="0"/>
              <a:t>not the </a:t>
            </a:r>
            <a:r>
              <a:rPr lang="en-GB" dirty="0" smtClean="0"/>
              <a:t>problem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0"/>
              <a:t>Biofeedback</a:t>
            </a:r>
            <a:r>
              <a:rPr lang="en-GB" sz="4000"/>
              <a:t> </a:t>
            </a:r>
            <a:r>
              <a:rPr lang="en-GB" sz="4000" i="1"/>
              <a:t/>
            </a:r>
            <a:br>
              <a:rPr lang="en-GB" sz="4000" i="1"/>
            </a:br>
            <a:endParaRPr lang="en-GB" sz="4000" i="1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50593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b="1" dirty="0" smtClean="0"/>
              <a:t>Procedure:</a:t>
            </a:r>
            <a:endParaRPr lang="en-GB" sz="36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The person is connected to the measuring device.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 smtClean="0"/>
              <a:t>Instructed </a:t>
            </a:r>
            <a:r>
              <a:rPr lang="en-GB" sz="3600" dirty="0"/>
              <a:t>to focus on reducing </a:t>
            </a:r>
            <a:r>
              <a:rPr lang="en-GB" sz="3600" dirty="0" smtClean="0"/>
              <a:t>specific stress responses.</a:t>
            </a:r>
            <a:endParaRPr lang="en-GB" sz="36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Successful behaviours are repeated because they are rewarding.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The person learns to transfer </a:t>
            </a:r>
            <a:r>
              <a:rPr lang="en-GB" sz="3600" dirty="0" smtClean="0"/>
              <a:t>his/her </a:t>
            </a:r>
            <a:r>
              <a:rPr lang="en-GB" sz="3600" dirty="0"/>
              <a:t>skills to everyday situations</a:t>
            </a:r>
            <a:r>
              <a:rPr lang="en-GB" sz="3600" dirty="0" smtClean="0"/>
              <a:t>.</a:t>
            </a:r>
            <a:endParaRPr lang="en-GB" sz="36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0"/>
              <a:t>Biofeedback</a:t>
            </a:r>
            <a:r>
              <a:rPr lang="en-GB" sz="4000"/>
              <a:t> </a:t>
            </a:r>
            <a:r>
              <a:rPr lang="en-GB" sz="4000" i="1"/>
              <a:t/>
            </a:r>
            <a:br>
              <a:rPr lang="en-GB" sz="4000" i="1"/>
            </a:br>
            <a:endParaRPr lang="en-GB" sz="4000" i="1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50593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b="1" dirty="0" smtClean="0"/>
              <a:t>Procedure:</a:t>
            </a:r>
            <a:endParaRPr lang="en-GB" sz="36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The person is connected to the measuring device.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 smtClean="0"/>
              <a:t>Instructed </a:t>
            </a:r>
            <a:r>
              <a:rPr lang="en-GB" sz="3600" dirty="0"/>
              <a:t>to focus on reducing </a:t>
            </a:r>
            <a:r>
              <a:rPr lang="en-GB" sz="3600" dirty="0" smtClean="0"/>
              <a:t>specific stress responses.</a:t>
            </a:r>
            <a:endParaRPr lang="en-GB" sz="36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Successful behaviours are repeated because they are rewarding.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3600" dirty="0"/>
              <a:t>The person learns to transfer </a:t>
            </a:r>
            <a:r>
              <a:rPr lang="en-GB" sz="3600" dirty="0" smtClean="0"/>
              <a:t>his/her </a:t>
            </a:r>
            <a:r>
              <a:rPr lang="en-GB" sz="3600" dirty="0"/>
              <a:t>skills to everyday situations</a:t>
            </a:r>
            <a:r>
              <a:rPr lang="en-GB" sz="3600" dirty="0" smtClean="0"/>
              <a:t>.</a:t>
            </a:r>
            <a:endParaRPr lang="en-GB" sz="36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514600"/>
            <a:ext cx="1600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0800" y="2514600"/>
            <a:ext cx="1600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2514600"/>
            <a:ext cx="1600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05600" y="2514600"/>
            <a:ext cx="1600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4" idx="3"/>
            <a:endCxn id="8" idx="1"/>
          </p:cNvCxnSpPr>
          <p:nvPr/>
        </p:nvCxnSpPr>
        <p:spPr>
          <a:xfrm>
            <a:off x="2133600" y="3162300"/>
            <a:ext cx="4572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4191000" y="3162300"/>
            <a:ext cx="4572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3"/>
            <a:endCxn id="10" idx="1"/>
          </p:cNvCxnSpPr>
          <p:nvPr/>
        </p:nvCxnSpPr>
        <p:spPr>
          <a:xfrm>
            <a:off x="6248400" y="3162300"/>
            <a:ext cx="4572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5800" y="2819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External </a:t>
            </a:r>
          </a:p>
          <a:p>
            <a:pPr algn="ctr"/>
            <a:r>
              <a:rPr lang="en-US" dirty="0" smtClean="0"/>
              <a:t>Situation </a:t>
            </a:r>
            <a:endParaRPr lang="en-US" sz="14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2590800" y="2819400"/>
            <a:ext cx="1577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Personal</a:t>
            </a:r>
          </a:p>
          <a:p>
            <a:pPr algn="ctr"/>
            <a:r>
              <a:rPr lang="en-US" dirty="0" smtClean="0"/>
              <a:t>Interpretation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24400" y="26670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Coping Resources / Response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0" y="26670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Biological Stress Response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6600" y="4343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en-US" dirty="0" smtClean="0"/>
              <a:t>2. </a:t>
            </a:r>
            <a:r>
              <a:rPr lang="en-US" dirty="0"/>
              <a:t>The Stress </a:t>
            </a:r>
            <a:r>
              <a:rPr lang="en-US" dirty="0" smtClean="0"/>
              <a:t>Chain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4000" b="0" dirty="0"/>
              <a:t>Psychological </a:t>
            </a:r>
            <a:r>
              <a:rPr lang="en-GB" sz="4000" b="0" dirty="0" smtClean="0"/>
              <a:t>Remedies</a:t>
            </a:r>
            <a:endParaRPr lang="en-GB" sz="4000" dirty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endParaRPr lang="en-GB" sz="2000" b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3500" b="1" dirty="0" smtClean="0"/>
              <a:t>Stress Inoculation Training </a:t>
            </a:r>
            <a:r>
              <a:rPr lang="en-GB" sz="3500" dirty="0" smtClean="0"/>
              <a:t>(</a:t>
            </a:r>
            <a:r>
              <a:rPr lang="en-GB" sz="3500" dirty="0" err="1" smtClean="0">
                <a:hlinkClick r:id="rId2"/>
              </a:rPr>
              <a:t>Meichenbaum</a:t>
            </a:r>
            <a:r>
              <a:rPr lang="en-GB" sz="3500" dirty="0" smtClean="0"/>
              <a:t>)</a:t>
            </a:r>
            <a:endParaRPr lang="en-GB" sz="35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Teach skills </a:t>
            </a:r>
            <a:r>
              <a:rPr lang="en-GB" dirty="0"/>
              <a:t>to cope with </a:t>
            </a:r>
            <a:r>
              <a:rPr lang="en-GB" dirty="0" smtClean="0"/>
              <a:t>stress. 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5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Conceptualization </a:t>
            </a:r>
            <a:r>
              <a:rPr lang="en-GB" dirty="0"/>
              <a:t>(Cognitive aspect)</a:t>
            </a:r>
            <a:endParaRPr lang="en-GB" i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i="1" dirty="0"/>
              <a:t>Think about the problem and how it could be dealt with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5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Skills </a:t>
            </a:r>
            <a:r>
              <a:rPr lang="en-GB" dirty="0"/>
              <a:t>training practice (</a:t>
            </a:r>
            <a:r>
              <a:rPr lang="en-GB" dirty="0" err="1" smtClean="0"/>
              <a:t>behavioral</a:t>
            </a:r>
            <a:r>
              <a:rPr lang="en-GB" dirty="0" smtClean="0"/>
              <a:t> </a:t>
            </a:r>
            <a:r>
              <a:rPr lang="en-GB" dirty="0"/>
              <a:t>aspect)</a:t>
            </a:r>
            <a:endParaRPr lang="en-GB" i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i="1" dirty="0" smtClean="0"/>
              <a:t>Practice relaxation </a:t>
            </a:r>
            <a:r>
              <a:rPr lang="en-GB" i="1" dirty="0"/>
              <a:t>by using breathing exercises; </a:t>
            </a:r>
            <a:r>
              <a:rPr lang="en-GB" i="1" dirty="0" smtClean="0"/>
              <a:t> talk </a:t>
            </a:r>
            <a:r>
              <a:rPr lang="en-GB" i="1" dirty="0"/>
              <a:t>about the problem; </a:t>
            </a:r>
            <a:r>
              <a:rPr lang="en-GB" i="1" dirty="0" smtClean="0"/>
              <a:t> positive </a:t>
            </a:r>
            <a:r>
              <a:rPr lang="en-GB" i="1" dirty="0"/>
              <a:t>self-talk (telling yourself you can do it) 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5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Application and Follow-up</a:t>
            </a:r>
            <a:endParaRPr lang="en-GB" i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i="1" dirty="0"/>
              <a:t>Role-play , then </a:t>
            </a:r>
            <a:r>
              <a:rPr lang="en-GB" i="1" dirty="0" smtClean="0"/>
              <a:t>apply </a:t>
            </a:r>
            <a:r>
              <a:rPr lang="en-GB" i="1" dirty="0"/>
              <a:t>the real </a:t>
            </a:r>
            <a:r>
              <a:rPr lang="en-GB" i="1" dirty="0" smtClean="0"/>
              <a:t>world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500" i="1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Usually done in long-term therapy, which is expensive…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500" i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Something similar to SIT has been used extensively in the military to prepare soldiers against brainwashing if captured.</a:t>
            </a:r>
            <a:endParaRPr lang="en-GB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8229600" cy="792162"/>
          </a:xfrm>
        </p:spPr>
        <p:txBody>
          <a:bodyPr/>
          <a:lstStyle/>
          <a:p>
            <a:r>
              <a:rPr lang="en-GB" b="0" dirty="0"/>
              <a:t>Hardiness training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Based on how stress-hardy individuals typically respond to stressors.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Teaches </a:t>
            </a:r>
            <a:r>
              <a:rPr lang="en-GB" sz="2800" dirty="0"/>
              <a:t>people </a:t>
            </a:r>
            <a:r>
              <a:rPr lang="en-GB" sz="2800" dirty="0" smtClean="0"/>
              <a:t>better cognitive responses to stress.</a:t>
            </a: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b="1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-Recognize when about to be stressed or in stress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-Make realistic assessment of stress situation – including positive aspects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-Relate to experience – similar instances and how responded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-Choose response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8229600" cy="792162"/>
          </a:xfrm>
        </p:spPr>
        <p:txBody>
          <a:bodyPr/>
          <a:lstStyle/>
          <a:p>
            <a:r>
              <a:rPr lang="en-GB" b="0" dirty="0" smtClean="0"/>
              <a:t>Rational Emotive Therapy</a:t>
            </a:r>
            <a:endParaRPr lang="en-GB" b="0" dirty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0593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Ellis -- Stress </a:t>
            </a:r>
            <a:r>
              <a:rPr lang="en-GB" sz="2800" dirty="0"/>
              <a:t>is caused by irrational </a:t>
            </a:r>
            <a:r>
              <a:rPr lang="en-GB" sz="2800" dirty="0" smtClean="0"/>
              <a:t>thinking; </a:t>
            </a:r>
            <a:r>
              <a:rPr lang="en-GB" sz="2800" dirty="0"/>
              <a:t>leads a person to think of situations as a </a:t>
            </a:r>
            <a:r>
              <a:rPr lang="en-GB" sz="2800" dirty="0" smtClean="0"/>
              <a:t>threat, </a:t>
            </a:r>
            <a:r>
              <a:rPr lang="en-GB" sz="2800" dirty="0"/>
              <a:t>and </a:t>
            </a:r>
            <a:r>
              <a:rPr lang="en-GB" sz="2800" dirty="0" smtClean="0"/>
              <a:t>therefore </a:t>
            </a:r>
            <a:r>
              <a:rPr lang="en-GB" sz="2800" dirty="0"/>
              <a:t>stressful</a:t>
            </a:r>
            <a:r>
              <a:rPr lang="en-GB" sz="2800" dirty="0" smtClean="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ABCDE Treatment:</a:t>
            </a: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A=actual event appraisal (I’ve failed my exam)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B=beliefs (because I’m lazy)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C=consequences of ‘B’ (I have to leave college)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Add the therapy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D=dispute the irrational beliefs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E=the Effect of ‘D’ is to restructure a persons beliefs about their ability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GB" sz="4000" b="0" dirty="0" smtClean="0"/>
              <a:t>Control</a:t>
            </a:r>
            <a:endParaRPr lang="en-GB" sz="4000" i="1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763000" cy="53641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Ability </a:t>
            </a:r>
            <a:r>
              <a:rPr lang="en-GB" sz="2800" dirty="0"/>
              <a:t>to anticipate when we are about to face a potentially stressful </a:t>
            </a:r>
            <a:r>
              <a:rPr lang="en-GB" sz="2800" dirty="0" smtClean="0"/>
              <a:t>situation, to </a:t>
            </a:r>
            <a:r>
              <a:rPr lang="en-GB" sz="2800" dirty="0"/>
              <a:t>be prepared for </a:t>
            </a:r>
            <a:r>
              <a:rPr lang="en-GB" sz="2800" dirty="0" smtClean="0"/>
              <a:t>it, and to have some control, real or imagined, over the situation.</a:t>
            </a: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0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dirty="0" smtClean="0"/>
              <a:t>Facilitating control:</a:t>
            </a:r>
            <a:endParaRPr lang="en-GB" sz="28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S</a:t>
            </a:r>
            <a:r>
              <a:rPr lang="en-GB" sz="2800" dirty="0" smtClean="0"/>
              <a:t>ocial </a:t>
            </a:r>
            <a:r>
              <a:rPr lang="en-GB" sz="2800" dirty="0"/>
              <a:t>support network of family and friends </a:t>
            </a:r>
            <a:r>
              <a:rPr lang="en-GB" sz="2800" dirty="0" smtClean="0"/>
              <a:t>(men </a:t>
            </a:r>
            <a:r>
              <a:rPr lang="en-GB" sz="2800" dirty="0"/>
              <a:t>are less likely to do this as women).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Using information about a situation </a:t>
            </a:r>
            <a:r>
              <a:rPr lang="en-GB" sz="2800" dirty="0" smtClean="0"/>
              <a:t>to </a:t>
            </a:r>
            <a:r>
              <a:rPr lang="en-GB" sz="2800" dirty="0"/>
              <a:t>give us a greater sense of control by putting things into perspective (not blowing things out of proportion, being rational).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/>
              <a:t>Using a belief system such as religion which may give a person a sense of security and </a:t>
            </a:r>
            <a:r>
              <a:rPr lang="en-GB" sz="2800" dirty="0" smtClean="0"/>
              <a:t>stability.</a:t>
            </a:r>
            <a:endParaRPr lang="en-GB" sz="28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/>
              <a:t>Changing </a:t>
            </a:r>
            <a:r>
              <a:rPr lang="en-GB" sz="2800" dirty="0"/>
              <a:t>a behaviour to help cope better with a situation (worrying </a:t>
            </a:r>
            <a:r>
              <a:rPr lang="en-GB" sz="2800" dirty="0" smtClean="0"/>
              <a:t>less about </a:t>
            </a:r>
            <a:r>
              <a:rPr lang="en-GB" sz="2800" dirty="0"/>
              <a:t>not passing exams by being more enthusiastic and motivated towards studying).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Locus of control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/>
              <a:t>Locus of control</a:t>
            </a:r>
            <a:r>
              <a:rPr lang="en-GB" sz="2000" dirty="0"/>
              <a:t> describes the focus of people’s sense of control in their lives.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 People who believe they have control over their successes and failures are described as having an </a:t>
            </a:r>
            <a:r>
              <a:rPr lang="en-GB" sz="2000" i="1" dirty="0"/>
              <a:t>internal locus of control</a:t>
            </a:r>
            <a:r>
              <a:rPr lang="en-GB" sz="2000" dirty="0"/>
              <a:t>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Those of us who believe that our lives are determined by outside influences such as believing in luck or fate are described are described as having an </a:t>
            </a:r>
            <a:r>
              <a:rPr lang="en-GB" sz="2000" i="1" dirty="0"/>
              <a:t>external locus of control</a:t>
            </a:r>
            <a:r>
              <a:rPr lang="en-GB" sz="2000" dirty="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Most of us are somewhere in the middle of the two.</a:t>
            </a:r>
            <a:endParaRPr lang="en-GB" sz="20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/>
              <a:t>Learned helplessness</a:t>
            </a:r>
            <a:r>
              <a:rPr lang="en-GB" sz="2000" dirty="0"/>
              <a:t> suggests that people who have had lots of bad experiences in life become apathetic towards certain situations.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 This is a characteristic of many people who are depressed.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 Depressed people believe that they are worthless, that life is awful and that there is no future for them.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Beck’s cognitive triad attempts to change the way people think about their lives by cognitive restructuring training. </a:t>
            </a:r>
            <a:endParaRPr lang="en-GB" sz="20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/>
              <a:t>BUT</a:t>
            </a:r>
            <a:r>
              <a:rPr lang="en-GB" sz="2000" dirty="0" smtClean="0"/>
              <a:t> – </a:t>
            </a:r>
            <a:r>
              <a:rPr lang="en-GB" sz="2000" i="1" dirty="0" smtClean="0"/>
              <a:t>If we believe we have control, is it more stressful than believing we have none?</a:t>
            </a:r>
            <a:endParaRPr lang="en-GB" sz="2000" i="1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3124200" cy="2895600"/>
          </a:xfrm>
        </p:spPr>
        <p:txBody>
          <a:bodyPr>
            <a:normAutofit/>
          </a:bodyPr>
          <a:lstStyle/>
          <a:p>
            <a:r>
              <a:rPr lang="en-GB" dirty="0"/>
              <a:t>Brady’s ‘executive’ </a:t>
            </a:r>
            <a:r>
              <a:rPr lang="en-GB" dirty="0" smtClean="0"/>
              <a:t>monkey study</a:t>
            </a:r>
            <a:endParaRPr lang="en-GB" dirty="0"/>
          </a:p>
        </p:txBody>
      </p:sp>
      <p:pic>
        <p:nvPicPr>
          <p:cNvPr id="3" name="Picture 2" descr="Bra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152400"/>
            <a:ext cx="4733925" cy="3467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3810000"/>
            <a:ext cx="8686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Paired monkeys received electric shock every 20 seconds on a six hours on and six hours off schedule.  </a:t>
            </a:r>
          </a:p>
          <a:p>
            <a:r>
              <a:rPr lang="en-US" sz="2200" dirty="0" smtClean="0"/>
              <a:t>Half (right) had no control over the shocks.  </a:t>
            </a:r>
          </a:p>
          <a:p>
            <a:r>
              <a:rPr lang="en-US" sz="2200" dirty="0" smtClean="0"/>
              <a:t>Half (left) had control – could avoid some shocks by pressing a button.</a:t>
            </a:r>
          </a:p>
          <a:p>
            <a:r>
              <a:rPr lang="en-US" sz="2200" dirty="0" smtClean="0"/>
              <a:t>The monkeys with the button suffered from gastric ulcers, and some died. </a:t>
            </a:r>
          </a:p>
          <a:p>
            <a:r>
              <a:rPr lang="en-US" sz="2200" dirty="0" smtClean="0"/>
              <a:t>The monkeys with no button were not negatively affected.</a:t>
            </a:r>
          </a:p>
          <a:p>
            <a:r>
              <a:rPr lang="en-US" sz="2200" dirty="0" smtClean="0"/>
              <a:t>Partial control was more stressful than no control.</a:t>
            </a:r>
            <a:endParaRPr lang="en-U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Autofit/>
          </a:bodyPr>
          <a:lstStyle/>
          <a:p>
            <a:r>
              <a:rPr lang="en-GB" sz="7200" dirty="0" smtClean="0"/>
              <a:t>Overview</a:t>
            </a:r>
            <a:endParaRPr lang="en-GB" sz="7200" dirty="0"/>
          </a:p>
        </p:txBody>
      </p:sp>
      <p:sp>
        <p:nvSpPr>
          <p:cNvPr id="435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2438400"/>
            <a:ext cx="8229600" cy="3687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Stress Model – General Adaptation Syndrome</a:t>
            </a:r>
          </a:p>
          <a:p>
            <a:pPr>
              <a:buNone/>
            </a:pPr>
            <a:r>
              <a:rPr lang="en-GB" dirty="0" smtClean="0"/>
              <a:t>Sources </a:t>
            </a:r>
            <a:r>
              <a:rPr lang="en-GB" dirty="0"/>
              <a:t>of </a:t>
            </a:r>
            <a:r>
              <a:rPr lang="en-GB" dirty="0" smtClean="0"/>
              <a:t>Stress</a:t>
            </a:r>
            <a:endParaRPr lang="en-GB" dirty="0"/>
          </a:p>
          <a:p>
            <a:pPr>
              <a:buNone/>
            </a:pPr>
            <a:r>
              <a:rPr lang="en-GB" dirty="0" smtClean="0"/>
              <a:t>Coping With Stress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200" i="1" dirty="0" smtClean="0"/>
          </a:p>
          <a:p>
            <a:pPr>
              <a:buNone/>
            </a:pPr>
            <a:endParaRPr lang="en-GB" sz="2200" i="1" dirty="0"/>
          </a:p>
          <a:p>
            <a:pPr>
              <a:buNone/>
            </a:pPr>
            <a:r>
              <a:rPr lang="en-GB" sz="2200" i="1" dirty="0" smtClean="0"/>
              <a:t>Some slides have been adapted from an unknown source</a:t>
            </a:r>
            <a:endParaRPr lang="en-GB" sz="2200" i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Autofit/>
          </a:bodyPr>
          <a:lstStyle/>
          <a:p>
            <a:r>
              <a:rPr lang="en-GB" sz="4800" b="0" dirty="0"/>
              <a:t>STRESS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6568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4000" dirty="0" smtClean="0"/>
              <a:t>Stress </a:t>
            </a:r>
            <a:r>
              <a:rPr lang="en-US" sz="4000" dirty="0"/>
              <a:t>is </a:t>
            </a:r>
            <a:r>
              <a:rPr lang="en-US" sz="4000" dirty="0" smtClean="0"/>
              <a:t>the </a:t>
            </a:r>
            <a:r>
              <a:rPr lang="en-US" sz="4000" dirty="0"/>
              <a:t>active state of tension that is created between an individual and his or her environment </a:t>
            </a:r>
            <a:endParaRPr lang="en-US" sz="40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4000" dirty="0" smtClean="0"/>
              <a:t>…(</a:t>
            </a:r>
            <a:r>
              <a:rPr lang="en-US" sz="4000" dirty="0"/>
              <a:t>internal or external) </a:t>
            </a:r>
            <a:endParaRPr lang="en-US" sz="40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4000" dirty="0" smtClean="0"/>
              <a:t>…when </a:t>
            </a:r>
            <a:r>
              <a:rPr lang="en-US" sz="4000" dirty="0"/>
              <a:t>the environment places demands on the individual that requires him or her to respond </a:t>
            </a:r>
            <a:endParaRPr lang="en-US" sz="4000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4000" dirty="0" smtClean="0"/>
              <a:t>…in </a:t>
            </a:r>
            <a:r>
              <a:rPr lang="en-US" sz="4000" dirty="0"/>
              <a:t>order to maintain normal functioning.</a:t>
            </a:r>
            <a:endParaRPr lang="en-GB" sz="4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4000" dirty="0" smtClean="0"/>
              <a:t>   </a:t>
            </a:r>
            <a:r>
              <a:rPr lang="en-GB" sz="4000" dirty="0"/>
              <a:t>	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GB" sz="4000" b="0" dirty="0"/>
              <a:t>THE GENERAL ADAPTATION SYNDROME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763000" cy="5791200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4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Selye proposed the GAS to </a:t>
            </a:r>
            <a:r>
              <a:rPr lang="en-GB" i="1" dirty="0"/>
              <a:t>help explain the short term effects</a:t>
            </a:r>
            <a:r>
              <a:rPr lang="en-GB" dirty="0"/>
              <a:t> of the body’s response to stressors and how too much prolonged stress can lead to illness.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sz="1300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/>
              <a:t>The three stages of the GAS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/>
              <a:t>Alarm Reaction</a:t>
            </a:r>
            <a:r>
              <a:rPr lang="en-GB" dirty="0"/>
              <a:t> – Stress response systems are activated – the pituitary gland produces ACTH and the adrenal medulla produces Adrenaline.</a:t>
            </a:r>
            <a:endParaRPr lang="en-GB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/>
              <a:t>Resistance – </a:t>
            </a:r>
            <a:r>
              <a:rPr lang="en-GB" dirty="0" smtClean="0"/>
              <a:t>The body adapts to cope with the stressor.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The organism is becoming susceptible to illness.</a:t>
            </a:r>
            <a:endParaRPr lang="en-GB" b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/>
              <a:t>Exhaustion – </a:t>
            </a:r>
            <a:r>
              <a:rPr lang="en-GB" dirty="0"/>
              <a:t>If the body is put under prolonged stress </a:t>
            </a:r>
            <a:r>
              <a:rPr lang="en-GB" dirty="0" smtClean="0"/>
              <a:t>its </a:t>
            </a:r>
            <a:r>
              <a:rPr lang="en-GB" dirty="0"/>
              <a:t>ability to cope starts to fail and exhaustion sets in. </a:t>
            </a:r>
            <a:endParaRPr lang="en-GB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May </a:t>
            </a:r>
            <a:r>
              <a:rPr lang="en-GB" dirty="0"/>
              <a:t>result in damaging the immune system and stress related illnesses become more likely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Resistance to Stress in the GAS</a:t>
            </a:r>
            <a:endParaRPr lang="en-US" dirty="0"/>
          </a:p>
        </p:txBody>
      </p:sp>
      <p:pic>
        <p:nvPicPr>
          <p:cNvPr id="34818" name="Picture 2" descr="General Adaptation Syndrome">
            <a:hlinkClick r:id="rId2" tooltip="General Adaptation Syndrom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721442"/>
            <a:ext cx="6419850" cy="4679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0" y="609600"/>
            <a:ext cx="1600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66800" y="3352800"/>
            <a:ext cx="2438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24200" y="609600"/>
            <a:ext cx="1600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609600"/>
            <a:ext cx="1600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66800" y="609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External </a:t>
            </a:r>
          </a:p>
          <a:p>
            <a:pPr algn="ctr"/>
            <a:r>
              <a:rPr lang="en-US" dirty="0" smtClean="0"/>
              <a:t>Demands &amp; Pressures</a:t>
            </a:r>
            <a:endParaRPr lang="en-US" sz="1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609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Internal </a:t>
            </a:r>
          </a:p>
          <a:p>
            <a:pPr algn="ctr"/>
            <a:r>
              <a:rPr lang="en-US" dirty="0" smtClean="0"/>
              <a:t>Demands &amp; Pressures</a:t>
            </a:r>
            <a:endParaRPr lang="en-US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200400" y="762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Individual</a:t>
            </a:r>
            <a:endParaRPr lang="en-US" sz="14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0" y="1600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Interprets demands (perceptions)</a:t>
            </a:r>
            <a:endParaRPr lang="en-US" sz="1400" i="1" dirty="0"/>
          </a:p>
        </p:txBody>
      </p:sp>
      <p:sp>
        <p:nvSpPr>
          <p:cNvPr id="12" name="Rectangle 11"/>
          <p:cNvSpPr/>
          <p:nvPr/>
        </p:nvSpPr>
        <p:spPr>
          <a:xfrm>
            <a:off x="2743200" y="2514600"/>
            <a:ext cx="2438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95800" y="3352800"/>
            <a:ext cx="2438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43200" y="1600200"/>
            <a:ext cx="2362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4343400"/>
            <a:ext cx="2438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743200" y="5715000"/>
            <a:ext cx="2438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000" y="4800600"/>
            <a:ext cx="2209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895600" y="2514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Physiological Response</a:t>
            </a:r>
            <a:endParaRPr lang="en-US" sz="1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3352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Sympathetic Nervous System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0" y="3352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Endocrine </a:t>
            </a:r>
          </a:p>
          <a:p>
            <a:pPr algn="ctr"/>
            <a:r>
              <a:rPr lang="en-US" dirty="0" smtClean="0"/>
              <a:t>Glands</a:t>
            </a:r>
            <a:endParaRPr lang="en-US" sz="14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" y="48006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Susceptibility</a:t>
            </a:r>
          </a:p>
          <a:p>
            <a:pPr algn="ctr"/>
            <a:r>
              <a:rPr lang="en-US" sz="1400" dirty="0" smtClean="0"/>
              <a:t>Health habits</a:t>
            </a:r>
          </a:p>
          <a:p>
            <a:pPr algn="ctr"/>
            <a:r>
              <a:rPr lang="en-US" sz="1400" dirty="0" smtClean="0"/>
              <a:t>Lifestyle</a:t>
            </a:r>
          </a:p>
          <a:p>
            <a:pPr algn="ctr"/>
            <a:r>
              <a:rPr lang="en-US" sz="1400" dirty="0" smtClean="0"/>
              <a:t>Perception habits</a:t>
            </a:r>
          </a:p>
          <a:p>
            <a:pPr algn="ctr"/>
            <a:r>
              <a:rPr lang="en-US" sz="1400" dirty="0" smtClean="0"/>
              <a:t>Physical programming</a:t>
            </a:r>
          </a:p>
          <a:p>
            <a:pPr algn="ctr"/>
            <a:r>
              <a:rPr lang="en-US" sz="1400" dirty="0" smtClean="0"/>
              <a:t>Coping resources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0" y="4343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Strain</a:t>
            </a:r>
          </a:p>
          <a:p>
            <a:pPr algn="ctr"/>
            <a:r>
              <a:rPr lang="en-US" dirty="0" smtClean="0"/>
              <a:t>(Prolonged Response)</a:t>
            </a:r>
            <a:endParaRPr lang="en-US" sz="14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819400" y="5715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Symptoms</a:t>
            </a:r>
            <a:endParaRPr lang="en-US" sz="1400" i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590800" y="990600"/>
            <a:ext cx="4572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4876800" y="990600"/>
            <a:ext cx="4572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2"/>
            <a:endCxn id="14" idx="0"/>
          </p:cNvCxnSpPr>
          <p:nvPr/>
        </p:nvCxnSpPr>
        <p:spPr>
          <a:xfrm>
            <a:off x="3924300" y="1295400"/>
            <a:ext cx="0" cy="3048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5" idx="0"/>
          </p:cNvCxnSpPr>
          <p:nvPr/>
        </p:nvCxnSpPr>
        <p:spPr>
          <a:xfrm flipH="1">
            <a:off x="2286000" y="2971800"/>
            <a:ext cx="457200" cy="3810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0" idx="0"/>
          </p:cNvCxnSpPr>
          <p:nvPr/>
        </p:nvCxnSpPr>
        <p:spPr>
          <a:xfrm>
            <a:off x="5181600" y="2971800"/>
            <a:ext cx="533400" cy="3810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181600" y="4038600"/>
            <a:ext cx="457200" cy="4572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209800" y="4038600"/>
            <a:ext cx="533400" cy="4572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3" idx="0"/>
          </p:cNvCxnSpPr>
          <p:nvPr/>
        </p:nvCxnSpPr>
        <p:spPr>
          <a:xfrm>
            <a:off x="3962400" y="5029200"/>
            <a:ext cx="0" cy="6858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590800" y="5410200"/>
            <a:ext cx="1295400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2"/>
            <a:endCxn id="18" idx="0"/>
          </p:cNvCxnSpPr>
          <p:nvPr/>
        </p:nvCxnSpPr>
        <p:spPr>
          <a:xfrm>
            <a:off x="3962400" y="2246531"/>
            <a:ext cx="0" cy="268069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438400" y="64770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Figure 3. Biobehavioral Model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0" dirty="0"/>
              <a:t>THE GENERAL ADAPTATION SYNDROME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53340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400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 smtClean="0"/>
              <a:t>Evaluation </a:t>
            </a:r>
            <a:r>
              <a:rPr lang="en-GB" b="1" dirty="0"/>
              <a:t>of the GAS</a:t>
            </a:r>
            <a:endParaRPr lang="en-GB" i="1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GB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err="1" smtClean="0"/>
              <a:t>Seyle’s</a:t>
            </a:r>
            <a:r>
              <a:rPr lang="en-GB" dirty="0" smtClean="0"/>
              <a:t> </a:t>
            </a:r>
            <a:r>
              <a:rPr lang="en-GB" dirty="0"/>
              <a:t>work was </a:t>
            </a:r>
            <a:r>
              <a:rPr lang="en-GB" dirty="0" smtClean="0"/>
              <a:t>unethical, but it demonstrated </a:t>
            </a:r>
            <a:r>
              <a:rPr lang="en-GB" dirty="0"/>
              <a:t>a link between stress and illness.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His </a:t>
            </a:r>
            <a:r>
              <a:rPr lang="en-GB" dirty="0"/>
              <a:t>work was based on </a:t>
            </a:r>
            <a:r>
              <a:rPr lang="en-GB" dirty="0" smtClean="0"/>
              <a:t>animals; </a:t>
            </a:r>
            <a:r>
              <a:rPr lang="en-GB" dirty="0"/>
              <a:t>only focused on the physiological response of stress. </a:t>
            </a:r>
            <a:endParaRPr lang="en-GB" dirty="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Selye </a:t>
            </a:r>
            <a:r>
              <a:rPr lang="en-GB" dirty="0"/>
              <a:t>did later accept the importance of cognitive and emotional factors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Individual differences…</a:t>
            </a:r>
            <a:endParaRPr lang="en-GB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GB" sz="4000" b="0" dirty="0"/>
              <a:t>STRESS AND PHYSICAL ILLNESS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 smtClean="0"/>
              <a:t>Direct and indirect effects of stress on </a:t>
            </a:r>
            <a:r>
              <a:rPr lang="en-GB" dirty="0"/>
              <a:t>illness. </a:t>
            </a:r>
            <a:endParaRPr lang="en-GB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2400" b="1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b="1" dirty="0" smtClean="0"/>
              <a:t>Direct Effects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Excessive levels of glucose and fatty acids in the blood increase the risk of cardiovascular </a:t>
            </a:r>
            <a:r>
              <a:rPr lang="en-GB" dirty="0" smtClean="0"/>
              <a:t>disease by blocking the blood supply to the  heart..</a:t>
            </a:r>
            <a:endParaRPr lang="en-GB" dirty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High blood pressure damages blood vessels and leads to clotting.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Excessive levels of cortisol release are related to arthritis.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GB" dirty="0"/>
              <a:t>Damage to the immune system by preventing the growth of T cells</a:t>
            </a:r>
            <a:r>
              <a:rPr lang="en-GB" dirty="0" smtClean="0"/>
              <a:t>.</a:t>
            </a:r>
            <a:endParaRPr lang="en-GB" b="1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1740</Words>
  <Application>Microsoft Office PowerPoint</Application>
  <PresentationFormat>On-screen Show (4:3)</PresentationFormat>
  <Paragraphs>205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Stress</vt:lpstr>
      <vt:lpstr>Slide 2</vt:lpstr>
      <vt:lpstr>Overview</vt:lpstr>
      <vt:lpstr>STRESS</vt:lpstr>
      <vt:lpstr>THE GENERAL ADAPTATION SYNDROME</vt:lpstr>
      <vt:lpstr>Resistance to Stress in the GAS</vt:lpstr>
      <vt:lpstr>Slide 7</vt:lpstr>
      <vt:lpstr>THE GENERAL ADAPTATION SYNDROME</vt:lpstr>
      <vt:lpstr>STRESS AND PHYSICAL ILLNESS</vt:lpstr>
      <vt:lpstr>STRESS AND PHYSICAL ILLNESS</vt:lpstr>
      <vt:lpstr>Stress-Performance Curve</vt:lpstr>
      <vt:lpstr>Key Research studies into the relationship between stress and illness. </vt:lpstr>
      <vt:lpstr>Stress at Work</vt:lpstr>
      <vt:lpstr>Individual differences modify effects of stressors</vt:lpstr>
      <vt:lpstr>STRESS MANAGEMENT </vt:lpstr>
      <vt:lpstr>Physical Remedies</vt:lpstr>
      <vt:lpstr>Strengths &amp; weaknesses </vt:lpstr>
      <vt:lpstr>Biofeedback  </vt:lpstr>
      <vt:lpstr>Biofeedback  </vt:lpstr>
      <vt:lpstr>Psychological Remedies</vt:lpstr>
      <vt:lpstr>Hardiness training</vt:lpstr>
      <vt:lpstr>Rational Emotive Therapy</vt:lpstr>
      <vt:lpstr>Control</vt:lpstr>
      <vt:lpstr>Locus of control</vt:lpstr>
      <vt:lpstr>Brady’s ‘executive’ monkey study</vt:lpstr>
    </vt:vector>
  </TitlesOfParts>
  <Company>DebLynne Pottery and Soaps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</dc:title>
  <dc:creator>Kent Van Cleave</dc:creator>
  <cp:lastModifiedBy>Kent</cp:lastModifiedBy>
  <cp:revision>22</cp:revision>
  <dcterms:created xsi:type="dcterms:W3CDTF">2011-04-12T20:44:20Z</dcterms:created>
  <dcterms:modified xsi:type="dcterms:W3CDTF">2014-05-14T19:11:48Z</dcterms:modified>
</cp:coreProperties>
</file>