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2" r:id="rId4"/>
    <p:sldId id="306" r:id="rId5"/>
    <p:sldId id="305" r:id="rId6"/>
    <p:sldId id="384" r:id="rId7"/>
    <p:sldId id="385" r:id="rId8"/>
    <p:sldId id="391" r:id="rId9"/>
    <p:sldId id="386" r:id="rId10"/>
    <p:sldId id="389" r:id="rId11"/>
    <p:sldId id="395" r:id="rId12"/>
    <p:sldId id="390" r:id="rId13"/>
    <p:sldId id="387" r:id="rId14"/>
    <p:sldId id="388" r:id="rId15"/>
    <p:sldId id="292" r:id="rId16"/>
    <p:sldId id="392" r:id="rId17"/>
    <p:sldId id="308" r:id="rId18"/>
    <p:sldId id="342" r:id="rId19"/>
    <p:sldId id="345" r:id="rId20"/>
    <p:sldId id="383" r:id="rId21"/>
    <p:sldId id="346" r:id="rId22"/>
    <p:sldId id="393" r:id="rId23"/>
    <p:sldId id="347" r:id="rId24"/>
    <p:sldId id="293" r:id="rId25"/>
    <p:sldId id="319" r:id="rId26"/>
    <p:sldId id="320" r:id="rId27"/>
    <p:sldId id="321" r:id="rId28"/>
    <p:sldId id="322" r:id="rId29"/>
    <p:sldId id="323" r:id="rId30"/>
    <p:sldId id="326" r:id="rId31"/>
    <p:sldId id="324" r:id="rId32"/>
    <p:sldId id="325" r:id="rId33"/>
    <p:sldId id="327" r:id="rId34"/>
    <p:sldId id="328" r:id="rId35"/>
    <p:sldId id="329" r:id="rId36"/>
    <p:sldId id="332" r:id="rId37"/>
    <p:sldId id="330" r:id="rId38"/>
    <p:sldId id="336" r:id="rId39"/>
    <p:sldId id="331" r:id="rId40"/>
    <p:sldId id="333" r:id="rId41"/>
    <p:sldId id="394" r:id="rId42"/>
    <p:sldId id="307" r:id="rId43"/>
    <p:sldId id="349" r:id="rId44"/>
    <p:sldId id="348" r:id="rId45"/>
    <p:sldId id="360" r:id="rId46"/>
    <p:sldId id="352" r:id="rId47"/>
    <p:sldId id="382" r:id="rId48"/>
    <p:sldId id="361" r:id="rId49"/>
    <p:sldId id="362" r:id="rId50"/>
    <p:sldId id="363" r:id="rId51"/>
    <p:sldId id="364" r:id="rId52"/>
    <p:sldId id="365" r:id="rId53"/>
    <p:sldId id="350" r:id="rId54"/>
    <p:sldId id="351" r:id="rId55"/>
    <p:sldId id="354" r:id="rId56"/>
    <p:sldId id="366" r:id="rId57"/>
    <p:sldId id="353" r:id="rId58"/>
    <p:sldId id="367" r:id="rId59"/>
    <p:sldId id="368" r:id="rId60"/>
    <p:sldId id="369" r:id="rId61"/>
    <p:sldId id="372" r:id="rId62"/>
    <p:sldId id="376" r:id="rId63"/>
    <p:sldId id="377" r:id="rId64"/>
    <p:sldId id="373" r:id="rId65"/>
    <p:sldId id="374" r:id="rId66"/>
    <p:sldId id="378" r:id="rId67"/>
    <p:sldId id="375" r:id="rId68"/>
    <p:sldId id="379" r:id="rId69"/>
    <p:sldId id="381" r:id="rId70"/>
    <p:sldId id="380" r:id="rId71"/>
    <p:sldId id="370"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t" initials="KVC" lastIdx="1" clrIdx="0">
    <p:extLst>
      <p:ext uri="{19B8F6BF-5375-455C-9EA6-DF929625EA0E}">
        <p15:presenceInfo xmlns:p15="http://schemas.microsoft.com/office/powerpoint/2012/main" userId="Ken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00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08" autoAdjust="0"/>
    <p:restoredTop sz="94660"/>
  </p:normalViewPr>
  <p:slideViewPr>
    <p:cSldViewPr snapToGrid="0">
      <p:cViewPr varScale="1">
        <p:scale>
          <a:sx n="107" d="100"/>
          <a:sy n="107" d="100"/>
        </p:scale>
        <p:origin x="120" y="306"/>
      </p:cViewPr>
      <p:guideLst/>
    </p:cSldViewPr>
  </p:slideViewPr>
  <p:notesTextViewPr>
    <p:cViewPr>
      <p:scale>
        <a:sx n="1" d="1"/>
        <a:sy n="1" d="1"/>
      </p:scale>
      <p:origin x="0" y="0"/>
    </p:cViewPr>
  </p:notesTextViewPr>
  <p:sorterViewPr>
    <p:cViewPr>
      <p:scale>
        <a:sx n="130" d="100"/>
        <a:sy n="130" d="100"/>
      </p:scale>
      <p:origin x="0" y="-136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27T14:35:50.564" idx="1">
    <p:pos x="10" y="10"/>
    <p:text>Need to edit out references to AIU's platform before use.</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8D185-4881-47A9-BF57-9E56076354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89D7B6-BC47-4F10-A33D-14E7E3CAD8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B71AD6-47A9-41BA-8C9B-ED779779E6B4}"/>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150955AE-AF16-4E8D-9074-5D5ABDE95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32907-CB62-4FCC-827B-D0D178B64CAF}"/>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1685710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031A9-87A7-4A31-91C8-06CDFCA3B5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6B4040-9CD6-42A8-B278-EF589398E26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303AA7-A211-47AC-BF0C-A1FC3432F8DD}"/>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46DED21B-E418-4FA5-99CD-C1F4BB61A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999B97-1051-410D-8072-50BCEB53850A}"/>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2872650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2E93AD-DE49-468E-95A0-B82FB1F70A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0C3E17-0F94-489B-B843-CED0C5573B9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A391E8-03F3-436C-81B3-DF556800F158}"/>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6B8E22A3-F388-4266-AD96-24B530D66D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705915-63AF-4182-BA16-AC1DDBA69C98}"/>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1954172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4DBCD-A51D-4AA2-8703-0F1CAEC588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260B88-9E9C-4B43-9DCF-7A48621E82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00693E-2D87-4094-B905-BE65A5770798}"/>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7C9E0D5C-4923-4513-B568-2BC09CE86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20C465-4320-41F1-952A-21D07FF7EF2B}"/>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809450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70BA6-6B41-4282-9F8E-D26C53441D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D76C8A-C5EF-4BCA-B27C-7B132C5C2B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39EE69C-8FCD-41E5-A8DF-A4A6CB3D164C}"/>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15142451-B71D-408B-8436-866E04339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E29AA-9486-4956-A72D-ED7C75D70457}"/>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263369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03844-FF1C-4AFF-A10D-C442AA862A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4A7D65-A660-46B5-88DF-8CF4E39F5A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112EEC-1E8F-4F13-9399-381D4F9E62B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8E4C2F-7930-4A67-8F7A-9C51CD987786}"/>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6" name="Footer Placeholder 5">
            <a:extLst>
              <a:ext uri="{FF2B5EF4-FFF2-40B4-BE49-F238E27FC236}">
                <a16:creationId xmlns:a16="http://schemas.microsoft.com/office/drawing/2014/main" id="{141DACA1-D16E-45FA-A2FC-BF524C6397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4DB5AF-83EA-4645-B7E4-19F4373326FA}"/>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387936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E763A-C674-4D7F-A848-465A663D5F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E27044-0FC3-4325-B612-041AA327F5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860925B-E7BD-4BC2-80F0-658D8BC87AE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8995AE-CC0F-460B-A847-35B7785E31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78C4046-3E86-4B7D-B1B8-2CC9274F9F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37603C-D13B-4231-927C-80B2E307B594}"/>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8" name="Footer Placeholder 7">
            <a:extLst>
              <a:ext uri="{FF2B5EF4-FFF2-40B4-BE49-F238E27FC236}">
                <a16:creationId xmlns:a16="http://schemas.microsoft.com/office/drawing/2014/main" id="{52BB2ECB-73A0-4E4F-B2F9-5B9328A25A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2F702-0BEC-44C0-82E6-6AD9D6A268B1}"/>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2646244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71BED-1435-4F7E-BD97-854A7FF927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34A87D-8803-4D8A-8BA2-97E45ECA0D4F}"/>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4" name="Footer Placeholder 3">
            <a:extLst>
              <a:ext uri="{FF2B5EF4-FFF2-40B4-BE49-F238E27FC236}">
                <a16:creationId xmlns:a16="http://schemas.microsoft.com/office/drawing/2014/main" id="{679677F0-A20E-43DF-A754-FE26C2CD09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5E9E8B-ABB5-4931-821C-9DC7C9BA6FCD}"/>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58373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012DEC-327D-4280-9B5B-A74FAB473D55}"/>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3" name="Footer Placeholder 2">
            <a:extLst>
              <a:ext uri="{FF2B5EF4-FFF2-40B4-BE49-F238E27FC236}">
                <a16:creationId xmlns:a16="http://schemas.microsoft.com/office/drawing/2014/main" id="{9A6D4C9A-61E2-40E8-8635-7BD3FC9284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ECEE4D-AF17-4107-9817-BA927B523DCA}"/>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85635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F0F0B-4D57-468B-9210-5488BA9C8A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B7BACD-B81F-4E4B-9AC9-A98B922EBA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81E8DE-E8EA-4CBB-8A87-D6F2C7922C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0D5981-D04D-4509-9F6B-F65A07C87E8F}"/>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6" name="Footer Placeholder 5">
            <a:extLst>
              <a:ext uri="{FF2B5EF4-FFF2-40B4-BE49-F238E27FC236}">
                <a16:creationId xmlns:a16="http://schemas.microsoft.com/office/drawing/2014/main" id="{328941D8-BB3D-4219-8B72-8D703E3D34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FBC052-81AA-4E69-9794-472F8D81793E}"/>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264850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909D2-641A-4662-8E1E-D376B72D94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4AEFB1-262B-4F6F-9C5A-4C09AE57C5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217C42-80A6-472C-AC33-2DB786C72A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3CFC956-E8E3-4F95-99C6-AE8D98CCE762}"/>
              </a:ext>
            </a:extLst>
          </p:cNvPr>
          <p:cNvSpPr>
            <a:spLocks noGrp="1"/>
          </p:cNvSpPr>
          <p:nvPr>
            <p:ph type="dt" sz="half" idx="10"/>
          </p:nvPr>
        </p:nvSpPr>
        <p:spPr/>
        <p:txBody>
          <a:bodyPr/>
          <a:lstStyle/>
          <a:p>
            <a:fld id="{30CF3120-5019-4147-9B53-3DDF7280BDB7}" type="datetimeFigureOut">
              <a:rPr lang="en-US" smtClean="0"/>
              <a:t>3/25/2019</a:t>
            </a:fld>
            <a:endParaRPr lang="en-US"/>
          </a:p>
        </p:txBody>
      </p:sp>
      <p:sp>
        <p:nvSpPr>
          <p:cNvPr id="6" name="Footer Placeholder 5">
            <a:extLst>
              <a:ext uri="{FF2B5EF4-FFF2-40B4-BE49-F238E27FC236}">
                <a16:creationId xmlns:a16="http://schemas.microsoft.com/office/drawing/2014/main" id="{F8738786-94F3-4197-A395-91BDBB252E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7CA0C8-B438-417A-967A-F59CBBE2F2B2}"/>
              </a:ext>
            </a:extLst>
          </p:cNvPr>
          <p:cNvSpPr>
            <a:spLocks noGrp="1"/>
          </p:cNvSpPr>
          <p:nvPr>
            <p:ph type="sldNum" sz="quarter" idx="12"/>
          </p:nvPr>
        </p:nvSpPr>
        <p:spPr/>
        <p:txBody>
          <a:bodyPr/>
          <a:lstStyle/>
          <a:p>
            <a:fld id="{4D30270F-4F51-4F1C-9B0F-716445DA1C85}" type="slidenum">
              <a:rPr lang="en-US" smtClean="0"/>
              <a:t>‹#›</a:t>
            </a:fld>
            <a:endParaRPr lang="en-US"/>
          </a:p>
        </p:txBody>
      </p:sp>
    </p:spTree>
    <p:extLst>
      <p:ext uri="{BB962C8B-B14F-4D97-AF65-F5344CB8AC3E}">
        <p14:creationId xmlns:p14="http://schemas.microsoft.com/office/powerpoint/2010/main" val="4242625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5000"/>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444B61-4C3D-4C1A-BBB5-12C2DCC454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4457DD-4DD1-4C5D-A7C2-69C9ACFD2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D4A558-11D1-47E5-A4CF-256A01B968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F3120-5019-4147-9B53-3DDF7280BDB7}" type="datetimeFigureOut">
              <a:rPr lang="en-US" smtClean="0"/>
              <a:t>3/25/2019</a:t>
            </a:fld>
            <a:endParaRPr lang="en-US"/>
          </a:p>
        </p:txBody>
      </p:sp>
      <p:sp>
        <p:nvSpPr>
          <p:cNvPr id="5" name="Footer Placeholder 4">
            <a:extLst>
              <a:ext uri="{FF2B5EF4-FFF2-40B4-BE49-F238E27FC236}">
                <a16:creationId xmlns:a16="http://schemas.microsoft.com/office/drawing/2014/main" id="{E03FC991-2DE4-4333-9DF8-B1D413CA3A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652BF7-36E3-4C8A-8C6D-3F739AA347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30270F-4F51-4F1C-9B0F-716445DA1C85}" type="slidenum">
              <a:rPr lang="en-US" smtClean="0"/>
              <a:t>‹#›</a:t>
            </a:fld>
            <a:endParaRPr lang="en-US"/>
          </a:p>
        </p:txBody>
      </p:sp>
    </p:spTree>
    <p:extLst>
      <p:ext uri="{BB962C8B-B14F-4D97-AF65-F5344CB8AC3E}">
        <p14:creationId xmlns:p14="http://schemas.microsoft.com/office/powerpoint/2010/main" val="2460357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documents.manchester.ac.uk/display.aspx?DocID=1578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slideshare.net/avanclea/sq3r-presenta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documents.manchester.ac.uk/display.aspx?DocID=15784"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owl.english.purdue.edu/owl/resource/560/16/"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owl.english.purdue.edu/owl/resource/606/01/"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1DD7D-5BE2-4FC9-8D8D-653F56322D1C}"/>
              </a:ext>
            </a:extLst>
          </p:cNvPr>
          <p:cNvSpPr>
            <a:spLocks noGrp="1"/>
          </p:cNvSpPr>
          <p:nvPr>
            <p:ph type="ctrTitle"/>
          </p:nvPr>
        </p:nvSpPr>
        <p:spPr>
          <a:xfrm>
            <a:off x="1524000" y="3936082"/>
            <a:ext cx="9144000" cy="2387600"/>
          </a:xfrm>
        </p:spPr>
        <p:txBody>
          <a:bodyPr>
            <a:normAutofit/>
          </a:bodyPr>
          <a:lstStyle/>
          <a:p>
            <a:r>
              <a:rPr lang="en-US" sz="7200" b="1" dirty="0">
                <a:effectLst>
                  <a:outerShdw blurRad="38100" dist="38100" dir="2700000" algn="tl">
                    <a:srgbClr val="000000">
                      <a:alpha val="43137"/>
                    </a:srgbClr>
                  </a:outerShdw>
                </a:effectLst>
              </a:rPr>
              <a:t>Let Me Hit You</a:t>
            </a:r>
            <a:br>
              <a:rPr lang="en-US" sz="7200" b="1" dirty="0">
                <a:effectLst>
                  <a:outerShdw blurRad="38100" dist="38100" dir="2700000" algn="tl">
                    <a:srgbClr val="000000">
                      <a:alpha val="43137"/>
                    </a:srgbClr>
                  </a:outerShdw>
                </a:effectLst>
              </a:rPr>
            </a:br>
            <a:r>
              <a:rPr lang="en-US" sz="7200" b="1" dirty="0">
                <a:effectLst>
                  <a:outerShdw blurRad="38100" dist="38100" dir="2700000" algn="tl">
                    <a:srgbClr val="000000">
                      <a:alpha val="43137"/>
                    </a:srgbClr>
                  </a:outerShdw>
                </a:effectLst>
              </a:rPr>
              <a:t>With My A-Maker</a:t>
            </a:r>
          </a:p>
        </p:txBody>
      </p:sp>
      <p:sp>
        <p:nvSpPr>
          <p:cNvPr id="3" name="Subtitle 2">
            <a:extLst>
              <a:ext uri="{FF2B5EF4-FFF2-40B4-BE49-F238E27FC236}">
                <a16:creationId xmlns:a16="http://schemas.microsoft.com/office/drawing/2014/main" id="{28138960-70F9-4CEB-8388-62C7C42F7928}"/>
              </a:ext>
            </a:extLst>
          </p:cNvPr>
          <p:cNvSpPr>
            <a:spLocks noGrp="1"/>
          </p:cNvSpPr>
          <p:nvPr>
            <p:ph type="subTitle" idx="1"/>
          </p:nvPr>
        </p:nvSpPr>
        <p:spPr>
          <a:xfrm>
            <a:off x="1524000" y="6323682"/>
            <a:ext cx="9144000" cy="432412"/>
          </a:xfrm>
        </p:spPr>
        <p:txBody>
          <a:bodyPr/>
          <a:lstStyle/>
          <a:p>
            <a:r>
              <a:rPr lang="nl-NL" dirty="0"/>
              <a:t>A. Kent Van Cleave, Jr., Ph.D</a:t>
            </a:r>
            <a:r>
              <a:rPr lang="en-US" dirty="0"/>
              <a:t>.</a:t>
            </a:r>
          </a:p>
        </p:txBody>
      </p:sp>
    </p:spTree>
    <p:extLst>
      <p:ext uri="{BB962C8B-B14F-4D97-AF65-F5344CB8AC3E}">
        <p14:creationId xmlns:p14="http://schemas.microsoft.com/office/powerpoint/2010/main" val="2490002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0C9CD-76CA-4CAE-B25A-823A3429D57C}"/>
              </a:ext>
            </a:extLst>
          </p:cNvPr>
          <p:cNvSpPr>
            <a:spLocks noGrp="1"/>
          </p:cNvSpPr>
          <p:nvPr>
            <p:ph type="title"/>
          </p:nvPr>
        </p:nvSpPr>
        <p:spPr>
          <a:xfrm>
            <a:off x="838200" y="10505"/>
            <a:ext cx="10515600" cy="859071"/>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9E379977-9FCA-487E-81AC-03D59808BEB5}"/>
              </a:ext>
            </a:extLst>
          </p:cNvPr>
          <p:cNvSpPr>
            <a:spLocks noGrp="1"/>
          </p:cNvSpPr>
          <p:nvPr>
            <p:ph idx="1"/>
          </p:nvPr>
        </p:nvSpPr>
        <p:spPr>
          <a:xfrm>
            <a:off x="481853" y="1362635"/>
            <a:ext cx="11228294" cy="4599175"/>
          </a:xfrm>
        </p:spPr>
        <p:txBody>
          <a:bodyPr>
            <a:noAutofit/>
          </a:bodyPr>
          <a:lstStyle/>
          <a:p>
            <a:pPr marL="0" indent="0">
              <a:buNone/>
            </a:pPr>
            <a:r>
              <a:rPr lang="en-US" dirty="0"/>
              <a:t>There are two major bodies of knowledge which one may employ in executing an assignment.  One of these is </a:t>
            </a:r>
            <a:r>
              <a:rPr lang="en-US" i="1" dirty="0"/>
              <a:t>experiential</a:t>
            </a:r>
            <a:r>
              <a:rPr lang="en-US" dirty="0"/>
              <a:t>, which relies heavily on personal experience and common sense. The other is </a:t>
            </a:r>
            <a:r>
              <a:rPr lang="en-US" i="1" dirty="0"/>
              <a:t>academic</a:t>
            </a:r>
            <a:r>
              <a:rPr lang="en-US" dirty="0"/>
              <a:t>, which relies heavily on what scholars have had to say on the subject matter.</a:t>
            </a:r>
          </a:p>
          <a:p>
            <a:pPr marL="0" indent="0">
              <a:buNone/>
            </a:pPr>
            <a:r>
              <a:rPr lang="en-US" dirty="0"/>
              <a:t>The usual purpose of a written assignment is to elicit from the student a knowledge of the academic concepts and an ability to demonstrate them in a real-world context.</a:t>
            </a:r>
          </a:p>
          <a:p>
            <a:pPr marL="0" indent="0">
              <a:buNone/>
            </a:pPr>
            <a:r>
              <a:rPr lang="en-US" dirty="0"/>
              <a:t>Typically, an assignment will present a real-world situation or scenario, and ask the student to analyze it, using a particular body of academic knowledge.</a:t>
            </a:r>
          </a:p>
        </p:txBody>
      </p:sp>
    </p:spTree>
    <p:extLst>
      <p:ext uri="{BB962C8B-B14F-4D97-AF65-F5344CB8AC3E}">
        <p14:creationId xmlns:p14="http://schemas.microsoft.com/office/powerpoint/2010/main" val="1403617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0C9CD-76CA-4CAE-B25A-823A3429D57C}"/>
              </a:ext>
            </a:extLst>
          </p:cNvPr>
          <p:cNvSpPr>
            <a:spLocks noGrp="1"/>
          </p:cNvSpPr>
          <p:nvPr>
            <p:ph type="title"/>
          </p:nvPr>
        </p:nvSpPr>
        <p:spPr>
          <a:xfrm>
            <a:off x="838200" y="10505"/>
            <a:ext cx="10515600" cy="859071"/>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9E379977-9FCA-487E-81AC-03D59808BEB5}"/>
              </a:ext>
            </a:extLst>
          </p:cNvPr>
          <p:cNvSpPr>
            <a:spLocks noGrp="1"/>
          </p:cNvSpPr>
          <p:nvPr>
            <p:ph idx="1"/>
          </p:nvPr>
        </p:nvSpPr>
        <p:spPr>
          <a:xfrm>
            <a:off x="524435" y="1281953"/>
            <a:ext cx="11228294" cy="4186798"/>
          </a:xfrm>
        </p:spPr>
        <p:txBody>
          <a:bodyPr>
            <a:noAutofit/>
          </a:bodyPr>
          <a:lstStyle/>
          <a:p>
            <a:pPr marL="0" indent="0">
              <a:buNone/>
            </a:pPr>
            <a:r>
              <a:rPr lang="en-US" dirty="0"/>
              <a:t>Often, students will encounter a task in an assignment for which they do have excellent experience and common sense, and they will base their assignment work almost exclusively on that experience and common sense.</a:t>
            </a:r>
          </a:p>
          <a:p>
            <a:pPr marL="0" indent="0">
              <a:buNone/>
            </a:pPr>
            <a:r>
              <a:rPr lang="en-US" b="1" i="1" dirty="0"/>
              <a:t>An effective strategy defines and discusses relevant academic terms and concepts in order to demonstrate basic concept mastery, and then applies them in experiential context in order to demonstrate contextual competency. </a:t>
            </a:r>
          </a:p>
        </p:txBody>
      </p:sp>
    </p:spTree>
    <p:extLst>
      <p:ext uri="{BB962C8B-B14F-4D97-AF65-F5344CB8AC3E}">
        <p14:creationId xmlns:p14="http://schemas.microsoft.com/office/powerpoint/2010/main" val="1213082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0C9CD-76CA-4CAE-B25A-823A3429D57C}"/>
              </a:ext>
            </a:extLst>
          </p:cNvPr>
          <p:cNvSpPr>
            <a:spLocks noGrp="1"/>
          </p:cNvSpPr>
          <p:nvPr>
            <p:ph type="title"/>
          </p:nvPr>
        </p:nvSpPr>
        <p:spPr>
          <a:xfrm>
            <a:off x="838200" y="10505"/>
            <a:ext cx="10515600" cy="859071"/>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9E379977-9FCA-487E-81AC-03D59808BEB5}"/>
              </a:ext>
            </a:extLst>
          </p:cNvPr>
          <p:cNvSpPr>
            <a:spLocks noGrp="1"/>
          </p:cNvSpPr>
          <p:nvPr>
            <p:ph idx="1"/>
          </p:nvPr>
        </p:nvSpPr>
        <p:spPr>
          <a:xfrm>
            <a:off x="524435" y="869576"/>
            <a:ext cx="11228294" cy="4599175"/>
          </a:xfrm>
        </p:spPr>
        <p:txBody>
          <a:bodyPr>
            <a:noAutofit/>
          </a:bodyPr>
          <a:lstStyle/>
          <a:p>
            <a:pPr marL="0" indent="0">
              <a:buNone/>
            </a:pPr>
            <a:r>
              <a:rPr lang="en-US" dirty="0"/>
              <a:t>These orientations actually are not diametrically opposed.  Depending on the characteristics of the tasks to be performed, </a:t>
            </a:r>
            <a:r>
              <a:rPr lang="en-US" b="1" i="1" dirty="0"/>
              <a:t>balance is needed between the two approaches</a:t>
            </a:r>
            <a:r>
              <a:rPr lang="en-US" dirty="0"/>
              <a:t>.   </a:t>
            </a:r>
          </a:p>
          <a:p>
            <a:pPr marL="0" indent="0">
              <a:buNone/>
            </a:pPr>
            <a:r>
              <a:rPr lang="en-US" dirty="0"/>
              <a:t>A practical/intuitive approach may well suggest an effective solution or analysis, but that solution or analysis should be validated through appeals to the academic literature on the  relevant concepts.</a:t>
            </a:r>
            <a:endParaRPr lang="en-US" b="1" i="1" dirty="0"/>
          </a:p>
        </p:txBody>
      </p:sp>
    </p:spTree>
    <p:extLst>
      <p:ext uri="{BB962C8B-B14F-4D97-AF65-F5344CB8AC3E}">
        <p14:creationId xmlns:p14="http://schemas.microsoft.com/office/powerpoint/2010/main" val="1751864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133342"/>
            <a:ext cx="11114468" cy="5370490"/>
          </a:xfrm>
        </p:spPr>
        <p:txBody>
          <a:bodyPr>
            <a:normAutofit lnSpcReduction="10000"/>
          </a:bodyPr>
          <a:lstStyle/>
          <a:p>
            <a:pPr marL="0" indent="0">
              <a:buNone/>
            </a:pPr>
            <a:r>
              <a:rPr lang="en-US" sz="3600" dirty="0">
                <a:effectLst>
                  <a:outerShdw blurRad="38100" dist="38100" dir="2700000" algn="tl">
                    <a:srgbClr val="000000">
                      <a:alpha val="43137"/>
                    </a:srgbClr>
                  </a:outerShdw>
                </a:effectLst>
              </a:rPr>
              <a:t>The A student is an active builder of her/his own structure.</a:t>
            </a:r>
          </a:p>
          <a:p>
            <a:pPr marL="0" indent="0">
              <a:buNone/>
            </a:pPr>
            <a:r>
              <a:rPr lang="en-US" sz="3600" dirty="0">
                <a:effectLst>
                  <a:outerShdw blurRad="38100" dist="38100" dir="2700000" algn="tl">
                    <a:srgbClr val="000000">
                      <a:alpha val="43137"/>
                    </a:srgbClr>
                  </a:outerShdw>
                </a:effectLst>
              </a:rPr>
              <a:t>The A student makes inferences about assignment requirements, elaborating on the requirements as needed to assure that the requirements are well met.</a:t>
            </a:r>
          </a:p>
          <a:p>
            <a:pPr marL="0" indent="0">
              <a:buNone/>
            </a:pPr>
            <a:r>
              <a:rPr lang="en-US" sz="3600" dirty="0">
                <a:effectLst>
                  <a:outerShdw blurRad="38100" dist="38100" dir="2700000" algn="tl">
                    <a:srgbClr val="000000">
                      <a:alpha val="43137"/>
                    </a:srgbClr>
                  </a:outerShdw>
                </a:effectLst>
              </a:rPr>
              <a:t>Although the correct approach to an assignment might be readily apparent, the A student will suspend choice in favor of researching what might be the best approach. </a:t>
            </a:r>
          </a:p>
          <a:p>
            <a:pPr marL="0" indent="0">
              <a:buNone/>
            </a:pPr>
            <a:r>
              <a:rPr lang="en-US" sz="3600" dirty="0">
                <a:effectLst>
                  <a:outerShdw blurRad="38100" dist="38100" dir="2700000" algn="tl">
                    <a:srgbClr val="000000">
                      <a:alpha val="43137"/>
                    </a:srgbClr>
                  </a:outerShdw>
                </a:effectLst>
              </a:rPr>
              <a:t>For example, if asked to evaluate the information credibility of a website, the student will avoid taking an intuitive approach in favor of finding a credible set of formal evaluation criteria to use.</a:t>
            </a:r>
          </a:p>
        </p:txBody>
      </p:sp>
    </p:spTree>
    <p:extLst>
      <p:ext uri="{BB962C8B-B14F-4D97-AF65-F5344CB8AC3E}">
        <p14:creationId xmlns:p14="http://schemas.microsoft.com/office/powerpoint/2010/main" val="2829508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133342"/>
            <a:ext cx="11114468" cy="5370490"/>
          </a:xfrm>
        </p:spPr>
        <p:txBody>
          <a:bodyPr>
            <a:normAutofit/>
          </a:bodyPr>
          <a:lstStyle/>
          <a:p>
            <a:pPr marL="0" indent="0">
              <a:buNone/>
            </a:pPr>
            <a:r>
              <a:rPr lang="en-US" sz="3600">
                <a:effectLst>
                  <a:outerShdw blurRad="38100" dist="38100" dir="2700000" algn="tl">
                    <a:srgbClr val="000000">
                      <a:alpha val="43137"/>
                    </a:srgbClr>
                  </a:outerShdw>
                </a:effectLst>
              </a:rPr>
              <a:t>The </a:t>
            </a:r>
            <a:r>
              <a:rPr lang="en-US" sz="3600" dirty="0">
                <a:effectLst>
                  <a:outerShdw blurRad="38100" dist="38100" dir="2700000" algn="tl">
                    <a:srgbClr val="000000">
                      <a:alpha val="43137"/>
                    </a:srgbClr>
                  </a:outerShdw>
                </a:effectLst>
              </a:rPr>
              <a:t>A student would rather err on the side of doing more than is required than on the side of not having done enough.</a:t>
            </a:r>
          </a:p>
          <a:p>
            <a:pPr marL="0" indent="0">
              <a:buNone/>
            </a:pPr>
            <a:r>
              <a:rPr lang="en-US" sz="3600" dirty="0">
                <a:effectLst>
                  <a:outerShdw blurRad="38100" dist="38100" dir="2700000" algn="tl">
                    <a:srgbClr val="000000">
                      <a:alpha val="43137"/>
                    </a:srgbClr>
                  </a:outerShdw>
                </a:effectLst>
              </a:rPr>
              <a:t>The A student learns from her/his successes and mistakes, modifying the academic paradigm and task processes to make them stronger.</a:t>
            </a:r>
          </a:p>
        </p:txBody>
      </p:sp>
    </p:spTree>
    <p:extLst>
      <p:ext uri="{BB962C8B-B14F-4D97-AF65-F5344CB8AC3E}">
        <p14:creationId xmlns:p14="http://schemas.microsoft.com/office/powerpoint/2010/main" val="753890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Introducing the Tools</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76549" y="1013553"/>
            <a:ext cx="11038902" cy="5844447"/>
          </a:xfrm>
        </p:spPr>
        <p:txBody>
          <a:bodyPr>
            <a:normAutofit/>
          </a:bodyPr>
          <a:lstStyle/>
          <a:p>
            <a:pPr marL="0" indent="0">
              <a:buNone/>
            </a:pPr>
            <a:r>
              <a:rPr lang="en-US" sz="4400" dirty="0">
                <a:effectLst>
                  <a:outerShdw blurRad="38100" dist="38100" dir="2700000" algn="tl">
                    <a:srgbClr val="000000">
                      <a:alpha val="43137"/>
                    </a:srgbClr>
                  </a:outerShdw>
                </a:effectLst>
              </a:rPr>
              <a:t>This presentation will help you build your A-Student Academic Paradigm. The toolkit has three sections:</a:t>
            </a:r>
          </a:p>
          <a:p>
            <a:r>
              <a:rPr lang="en-US" sz="4400" dirty="0">
                <a:effectLst>
                  <a:outerShdw blurRad="38100" dist="38100" dir="2700000" algn="tl">
                    <a:srgbClr val="000000">
                      <a:alpha val="43137"/>
                    </a:srgbClr>
                  </a:outerShdw>
                </a:effectLst>
              </a:rPr>
              <a:t>Process Management Strategies</a:t>
            </a:r>
          </a:p>
          <a:p>
            <a:r>
              <a:rPr lang="en-US" sz="4400" dirty="0">
                <a:effectLst>
                  <a:outerShdw blurRad="38100" dist="38100" dir="2700000" algn="tl">
                    <a:srgbClr val="000000">
                      <a:alpha val="43137"/>
                    </a:srgbClr>
                  </a:outerShdw>
                </a:effectLst>
              </a:rPr>
              <a:t>Learning skills</a:t>
            </a:r>
          </a:p>
          <a:p>
            <a:r>
              <a:rPr lang="en-US" sz="4400" dirty="0">
                <a:effectLst>
                  <a:outerShdw blurRad="38100" dist="38100" dir="2700000" algn="tl">
                    <a:srgbClr val="000000">
                      <a:alpha val="43137"/>
                    </a:srgbClr>
                  </a:outerShdw>
                </a:effectLst>
              </a:rPr>
              <a:t>Assignment Performance Strategies</a:t>
            </a:r>
          </a:p>
          <a:p>
            <a:pPr marL="0" indent="0">
              <a:buNone/>
            </a:pPr>
            <a:r>
              <a:rPr lang="en-US" sz="4400" dirty="0">
                <a:effectLst>
                  <a:outerShdw blurRad="38100" dist="38100" dir="2700000" algn="tl">
                    <a:srgbClr val="000000">
                      <a:alpha val="43137"/>
                    </a:srgbClr>
                  </a:outerShdw>
                </a:effectLst>
              </a:rPr>
              <a:t>Almost anyone can be an A student!</a:t>
            </a:r>
          </a:p>
        </p:txBody>
      </p:sp>
    </p:spTree>
    <p:extLst>
      <p:ext uri="{BB962C8B-B14F-4D97-AF65-F5344CB8AC3E}">
        <p14:creationId xmlns:p14="http://schemas.microsoft.com/office/powerpoint/2010/main" val="2117177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87936-AC68-467E-8EEA-8A399BE37AFE}"/>
              </a:ext>
            </a:extLst>
          </p:cNvPr>
          <p:cNvSpPr>
            <a:spLocks noGrp="1"/>
          </p:cNvSpPr>
          <p:nvPr>
            <p:ph type="title"/>
          </p:nvPr>
        </p:nvSpPr>
        <p:spPr>
          <a:xfrm>
            <a:off x="831476" y="2755433"/>
            <a:ext cx="10529047" cy="134713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a:t>
            </a:r>
          </a:p>
        </p:txBody>
      </p:sp>
    </p:spTree>
    <p:extLst>
      <p:ext uri="{BB962C8B-B14F-4D97-AF65-F5344CB8AC3E}">
        <p14:creationId xmlns:p14="http://schemas.microsoft.com/office/powerpoint/2010/main" val="565661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normAutofit fontScale="90000"/>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 Optimum Sequence</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dirty="0">
                <a:effectLst>
                  <a:outerShdw blurRad="38100" dist="38100" dir="2700000" algn="tl">
                    <a:srgbClr val="000000">
                      <a:alpha val="43137"/>
                    </a:srgbClr>
                  </a:outerShdw>
                </a:effectLst>
              </a:rPr>
              <a:t>Process management strategies are listed first because they are overarching.</a:t>
            </a:r>
          </a:p>
          <a:p>
            <a:pPr marL="0" indent="0">
              <a:buNone/>
            </a:pPr>
            <a:r>
              <a:rPr lang="en-US" sz="3600" dirty="0">
                <a:effectLst>
                  <a:outerShdw blurRad="38100" dist="38100" dir="2700000" algn="tl">
                    <a:srgbClr val="000000">
                      <a:alpha val="43137"/>
                    </a:srgbClr>
                  </a:outerShdw>
                </a:effectLst>
              </a:rPr>
              <a:t>They determine an </a:t>
            </a:r>
            <a:r>
              <a:rPr lang="en-US" sz="3600" b="1" i="1" dirty="0">
                <a:effectLst>
                  <a:outerShdw blurRad="38100" dist="38100" dir="2700000" algn="tl">
                    <a:srgbClr val="000000">
                      <a:alpha val="43137"/>
                    </a:srgbClr>
                  </a:outerShdw>
                </a:effectLst>
              </a:rPr>
              <a:t>optimum sequence</a:t>
            </a:r>
            <a:r>
              <a:rPr lang="en-US" sz="3600" dirty="0">
                <a:effectLst>
                  <a:outerShdw blurRad="38100" dist="38100" dir="2700000" algn="tl">
                    <a:srgbClr val="000000">
                      <a:alpha val="43137"/>
                    </a:srgbClr>
                  </a:outerShdw>
                </a:effectLst>
              </a:rPr>
              <a:t> of activities.  </a:t>
            </a:r>
          </a:p>
          <a:p>
            <a:pPr marL="0" indent="0">
              <a:buNone/>
            </a:pPr>
            <a:r>
              <a:rPr lang="en-US" sz="3600" dirty="0">
                <a:effectLst>
                  <a:outerShdw blurRad="38100" dist="38100" dir="2700000" algn="tl">
                    <a:srgbClr val="000000">
                      <a:alpha val="43137"/>
                    </a:srgbClr>
                  </a:outerShdw>
                </a:effectLst>
              </a:rPr>
              <a:t>Process management determines how we can combine the use of learning skills and assignment performance strategies for maximum advantage, so we get the most out of our efforts.</a:t>
            </a:r>
          </a:p>
          <a:p>
            <a:pPr marL="0" indent="0">
              <a:buNone/>
            </a:pPr>
            <a:r>
              <a:rPr lang="en-US" sz="3600" dirty="0">
                <a:effectLst>
                  <a:outerShdw blurRad="38100" dist="38100" dir="2700000" algn="tl">
                    <a:srgbClr val="000000">
                      <a:alpha val="43137"/>
                    </a:srgbClr>
                  </a:outerShdw>
                </a:effectLst>
              </a:rPr>
              <a:t>They are about working smarter, rather than harder.</a:t>
            </a:r>
          </a:p>
        </p:txBody>
      </p:sp>
    </p:spTree>
    <p:extLst>
      <p:ext uri="{BB962C8B-B14F-4D97-AF65-F5344CB8AC3E}">
        <p14:creationId xmlns:p14="http://schemas.microsoft.com/office/powerpoint/2010/main" val="325009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53753"/>
            <a:ext cx="10515600" cy="86876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 ASAP</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lnSpcReduction="10000"/>
          </a:bodyPr>
          <a:lstStyle/>
          <a:p>
            <a:pPr marL="0" indent="0">
              <a:buNone/>
            </a:pPr>
            <a:r>
              <a:rPr lang="en-US" sz="3600" dirty="0">
                <a:effectLst>
                  <a:outerShdw blurRad="38100" dist="38100" dir="2700000" algn="tl">
                    <a:srgbClr val="000000">
                      <a:alpha val="43137"/>
                    </a:srgbClr>
                  </a:outerShdw>
                </a:effectLst>
              </a:rPr>
              <a:t>I have been recommending that students follow an </a:t>
            </a:r>
            <a:r>
              <a:rPr lang="en-US" sz="3600" b="1" i="1" dirty="0">
                <a:effectLst>
                  <a:outerShdw blurRad="38100" dist="38100" dir="2700000" algn="tl">
                    <a:srgbClr val="000000">
                      <a:alpha val="43137"/>
                    </a:srgbClr>
                  </a:outerShdw>
                </a:effectLst>
              </a:rPr>
              <a:t>optimum sequence</a:t>
            </a:r>
            <a:r>
              <a:rPr lang="en-US" sz="3600" dirty="0">
                <a:effectLst>
                  <a:outerShdw blurRad="38100" dist="38100" dir="2700000" algn="tl">
                    <a:srgbClr val="000000">
                      <a:alpha val="43137"/>
                    </a:srgbClr>
                  </a:outerShdw>
                </a:effectLst>
              </a:rPr>
              <a:t>. This sequence leverages your early efforts to maximize your later outcomes:</a:t>
            </a:r>
          </a:p>
          <a:p>
            <a:pPr marL="0" indent="0">
              <a:buNone/>
            </a:pPr>
            <a:r>
              <a:rPr lang="en-US" sz="3600" i="1" dirty="0">
                <a:effectLst>
                  <a:outerShdw blurRad="38100" dist="38100" dir="2700000" algn="tl">
                    <a:srgbClr val="000000">
                      <a:alpha val="43137"/>
                    </a:srgbClr>
                  </a:outerShdw>
                </a:effectLst>
              </a:rPr>
              <a:t>First</a:t>
            </a:r>
            <a:r>
              <a:rPr lang="en-US" sz="3600" dirty="0">
                <a:effectLst>
                  <a:outerShdw blurRad="38100" dist="38100" dir="2700000" algn="tl">
                    <a:srgbClr val="000000">
                      <a:alpha val="43137"/>
                    </a:srgbClr>
                  </a:outerShdw>
                </a:effectLst>
              </a:rPr>
              <a:t>, read the assignment instructions. This will help you know what to attend to in the reading assignment.</a:t>
            </a:r>
          </a:p>
          <a:p>
            <a:pPr marL="0" indent="0">
              <a:buNone/>
            </a:pPr>
            <a:r>
              <a:rPr lang="en-US" sz="3600" i="1" dirty="0">
                <a:effectLst>
                  <a:outerShdw blurRad="38100" dist="38100" dir="2700000" algn="tl">
                    <a:srgbClr val="000000">
                      <a:alpha val="43137"/>
                    </a:srgbClr>
                  </a:outerShdw>
                </a:effectLst>
              </a:rPr>
              <a:t>Next</a:t>
            </a:r>
            <a:r>
              <a:rPr lang="en-US" sz="3600" dirty="0">
                <a:effectLst>
                  <a:outerShdw blurRad="38100" dist="38100" dir="2700000" algn="tl">
                    <a:srgbClr val="000000">
                      <a:alpha val="43137"/>
                    </a:srgbClr>
                  </a:outerShdw>
                </a:effectLst>
              </a:rPr>
              <a:t>, use the </a:t>
            </a:r>
            <a:r>
              <a:rPr lang="en-US" sz="3600" b="1" dirty="0">
                <a:effectLst>
                  <a:outerShdw blurRad="38100" dist="38100" dir="2700000" algn="tl">
                    <a:srgbClr val="000000">
                      <a:alpha val="43137"/>
                    </a:srgbClr>
                  </a:outerShdw>
                </a:effectLst>
              </a:rPr>
              <a:t>SQ3R</a:t>
            </a:r>
            <a:r>
              <a:rPr lang="en-US" sz="3600" dirty="0">
                <a:effectLst>
                  <a:outerShdw blurRad="38100" dist="38100" dir="2700000" algn="tl">
                    <a:srgbClr val="000000">
                      <a:alpha val="43137"/>
                    </a:srgbClr>
                  </a:outerShdw>
                </a:effectLst>
              </a:rPr>
              <a:t> study method as you do the reading assignment. As you read the assigned text, keep in mind what you will need to do on the written assignment.</a:t>
            </a:r>
          </a:p>
          <a:p>
            <a:pPr marL="0" indent="0">
              <a:buNone/>
            </a:pPr>
            <a:r>
              <a:rPr lang="en-US" sz="3600" i="1" dirty="0">
                <a:effectLst>
                  <a:outerShdw blurRad="38100" dist="38100" dir="2700000" algn="tl">
                    <a:srgbClr val="000000">
                      <a:alpha val="43137"/>
                    </a:srgbClr>
                  </a:outerShdw>
                </a:effectLst>
              </a:rPr>
              <a:t>Next</a:t>
            </a:r>
            <a:r>
              <a:rPr lang="en-US" sz="3600" dirty="0">
                <a:effectLst>
                  <a:outerShdw blurRad="38100" dist="38100" dir="2700000" algn="tl">
                    <a:srgbClr val="000000">
                      <a:alpha val="43137"/>
                    </a:srgbClr>
                  </a:outerShdw>
                </a:effectLst>
              </a:rPr>
              <a:t>, access any supplemental content provided in your course.</a:t>
            </a:r>
          </a:p>
        </p:txBody>
      </p:sp>
    </p:spTree>
    <p:extLst>
      <p:ext uri="{BB962C8B-B14F-4D97-AF65-F5344CB8AC3E}">
        <p14:creationId xmlns:p14="http://schemas.microsoft.com/office/powerpoint/2010/main" val="1924893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 ASAP</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dirty="0">
                <a:effectLst>
                  <a:outerShdw blurRad="38100" dist="38100" dir="2700000" algn="tl">
                    <a:srgbClr val="000000">
                      <a:alpha val="43137"/>
                    </a:srgbClr>
                  </a:outerShdw>
                </a:effectLst>
              </a:rPr>
              <a:t>With your learning complete for the concepts required by the assignment, </a:t>
            </a:r>
            <a:r>
              <a:rPr lang="en-US" sz="3600" i="1" dirty="0">
                <a:effectLst>
                  <a:outerShdw blurRad="38100" dist="38100" dir="2700000" algn="tl">
                    <a:srgbClr val="000000">
                      <a:alpha val="43137"/>
                    </a:srgbClr>
                  </a:outerShdw>
                </a:effectLst>
              </a:rPr>
              <a:t>then</a:t>
            </a:r>
            <a:r>
              <a:rPr lang="en-US" sz="3600" dirty="0">
                <a:effectLst>
                  <a:outerShdw blurRad="38100" dist="38100" dir="2700000" algn="tl">
                    <a:srgbClr val="000000">
                      <a:alpha val="43137"/>
                    </a:srgbClr>
                  </a:outerShdw>
                </a:effectLst>
              </a:rPr>
              <a:t> outline the assignment. Make sure the assignment outline includes all of the assignment requirements and that you correctly interpret the </a:t>
            </a:r>
            <a:r>
              <a:rPr lang="en-US" sz="3600" dirty="0">
                <a:effectLst>
                  <a:outerShdw blurRad="38100" dist="38100" dir="2700000" algn="tl">
                    <a:srgbClr val="000000">
                      <a:alpha val="43137"/>
                    </a:srgbClr>
                  </a:outerShdw>
                </a:effectLst>
                <a:hlinkClick r:id="rId2"/>
              </a:rPr>
              <a:t>signal words</a:t>
            </a:r>
            <a:r>
              <a:rPr lang="en-US" sz="3600" dirty="0">
                <a:effectLst>
                  <a:outerShdw blurRad="38100" dist="38100" dir="2700000" algn="tl">
                    <a:srgbClr val="000000">
                      <a:alpha val="43137"/>
                    </a:srgbClr>
                  </a:outerShdw>
                </a:effectLst>
              </a:rPr>
              <a:t>.  </a:t>
            </a:r>
          </a:p>
          <a:p>
            <a:pPr marL="0" indent="0">
              <a:buNone/>
            </a:pPr>
            <a:r>
              <a:rPr lang="en-US" sz="3600" dirty="0">
                <a:effectLst>
                  <a:outerShdw blurRad="38100" dist="38100" dir="2700000" algn="tl">
                    <a:srgbClr val="000000">
                      <a:alpha val="43137"/>
                    </a:srgbClr>
                  </a:outerShdw>
                </a:effectLst>
              </a:rPr>
              <a:t>Your thorough learning in the reading and supplemental materials should facilitate outlining, because you will know the material well enough to understand intuitively which information is most important.  </a:t>
            </a:r>
          </a:p>
        </p:txBody>
      </p:sp>
    </p:spTree>
    <p:extLst>
      <p:ext uri="{BB962C8B-B14F-4D97-AF65-F5344CB8AC3E}">
        <p14:creationId xmlns:p14="http://schemas.microsoft.com/office/powerpoint/2010/main" val="1939533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8255"/>
            <a:ext cx="10515600" cy="995297"/>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Overview</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17793" y="1101686"/>
            <a:ext cx="11292289" cy="5451513"/>
          </a:xfrm>
        </p:spPr>
        <p:txBody>
          <a:bodyPr>
            <a:normAutofit/>
          </a:bodyPr>
          <a:lstStyle/>
          <a:p>
            <a:pPr marL="0" indent="0">
              <a:buNone/>
            </a:pPr>
            <a:r>
              <a:rPr lang="en-US" sz="3200" dirty="0">
                <a:effectLst>
                  <a:outerShdw blurRad="38100" dist="38100" dir="2700000" algn="tl">
                    <a:srgbClr val="000000">
                      <a:alpha val="43137"/>
                    </a:srgbClr>
                  </a:outerShdw>
                </a:effectLst>
              </a:rPr>
              <a:t>This tutorial is intended to empower you academically.  If you will follow these suggestions, they will start you on that road.</a:t>
            </a:r>
          </a:p>
          <a:p>
            <a:pPr marL="0" indent="0">
              <a:buNone/>
            </a:pPr>
            <a:r>
              <a:rPr lang="en-US" sz="3200" dirty="0">
                <a:effectLst>
                  <a:outerShdw blurRad="38100" dist="38100" dir="2700000" algn="tl">
                    <a:srgbClr val="000000">
                      <a:alpha val="43137"/>
                    </a:srgbClr>
                  </a:outerShdw>
                </a:effectLst>
              </a:rPr>
              <a:t>The presentation has two objectives:</a:t>
            </a:r>
          </a:p>
          <a:p>
            <a:r>
              <a:rPr lang="en-US" sz="3200" dirty="0">
                <a:effectLst>
                  <a:outerShdw blurRad="38100" dist="38100" dir="2700000" algn="tl">
                    <a:srgbClr val="000000">
                      <a:alpha val="43137"/>
                    </a:srgbClr>
                  </a:outerShdw>
                </a:effectLst>
              </a:rPr>
              <a:t>Promote your examination of your metacognitive skills</a:t>
            </a:r>
          </a:p>
          <a:p>
            <a:r>
              <a:rPr lang="en-US" sz="3200" dirty="0">
                <a:effectLst>
                  <a:outerShdw blurRad="38100" dist="38100" dir="2700000" algn="tl">
                    <a:srgbClr val="000000">
                      <a:alpha val="43137"/>
                    </a:srgbClr>
                  </a:outerShdw>
                </a:effectLst>
              </a:rPr>
              <a:t>Give you some immediately useful academic tools that will help you be a power student</a:t>
            </a:r>
          </a:p>
          <a:p>
            <a:pPr marL="0" indent="0">
              <a:buNone/>
            </a:pPr>
            <a:r>
              <a:rPr lang="en-US" sz="3200" dirty="0">
                <a:effectLst>
                  <a:outerShdw blurRad="38100" dist="38100" dir="2700000" algn="tl">
                    <a:srgbClr val="000000">
                      <a:alpha val="43137"/>
                    </a:srgbClr>
                  </a:outerShdw>
                </a:effectLst>
              </a:rPr>
              <a:t>These suggestions are based on a third of a century of reflective teaching. The validity and usefulness of the tools presented here have been empirically validated.</a:t>
            </a:r>
          </a:p>
          <a:p>
            <a:pPr marL="0" indent="0">
              <a:buNone/>
            </a:pPr>
            <a:endParaRPr lang="en-US" sz="2400" dirty="0">
              <a:effectLst>
                <a:outerShdw blurRad="38100" dist="38100" dir="2700000" algn="tl">
                  <a:srgbClr val="000000">
                    <a:alpha val="43137"/>
                  </a:srgbClr>
                </a:outerShdw>
              </a:effectLst>
            </a:endParaRPr>
          </a:p>
          <a:p>
            <a:pPr marL="0" indent="0">
              <a:buNone/>
            </a:pPr>
            <a:r>
              <a:rPr lang="en-US" sz="1900" dirty="0">
                <a:effectLst>
                  <a:outerShdw blurRad="38100" dist="38100" dir="2700000" algn="tl">
                    <a:srgbClr val="000000">
                      <a:alpha val="43137"/>
                    </a:srgbClr>
                  </a:outerShdw>
                </a:effectLst>
              </a:rPr>
              <a:t>Author is recipient of the </a:t>
            </a:r>
            <a:r>
              <a:rPr lang="en-US" sz="1900" i="1" dirty="0">
                <a:effectLst>
                  <a:outerShdw blurRad="38100" dist="38100" dir="2700000" algn="tl">
                    <a:srgbClr val="000000">
                      <a:alpha val="43137"/>
                    </a:srgbClr>
                  </a:outerShdw>
                </a:effectLst>
              </a:rPr>
              <a:t>2017 Excellence In Instruction Award</a:t>
            </a:r>
            <a:r>
              <a:rPr lang="en-US" sz="1900" dirty="0">
                <a:effectLst>
                  <a:outerShdw blurRad="38100" dist="38100" dir="2700000" algn="tl">
                    <a:srgbClr val="000000">
                      <a:alpha val="43137"/>
                    </a:srgbClr>
                  </a:outerShdw>
                </a:effectLst>
              </a:rPr>
              <a:t> from American Intercontinental University, Online.</a:t>
            </a:r>
          </a:p>
        </p:txBody>
      </p:sp>
    </p:spTree>
    <p:extLst>
      <p:ext uri="{BB962C8B-B14F-4D97-AF65-F5344CB8AC3E}">
        <p14:creationId xmlns:p14="http://schemas.microsoft.com/office/powerpoint/2010/main" val="2898792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 ASAP</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376518" y="1156771"/>
            <a:ext cx="11385176" cy="5405394"/>
          </a:xfrm>
        </p:spPr>
        <p:txBody>
          <a:bodyPr>
            <a:normAutofit fontScale="92500" lnSpcReduction="20000"/>
          </a:bodyPr>
          <a:lstStyle/>
          <a:p>
            <a:pPr marL="0" indent="0">
              <a:buNone/>
            </a:pPr>
            <a:r>
              <a:rPr lang="en-US" sz="3600" dirty="0">
                <a:effectLst>
                  <a:outerShdw blurRad="38100" dist="38100" dir="2700000" algn="tl">
                    <a:srgbClr val="000000">
                      <a:alpha val="43137"/>
                    </a:srgbClr>
                  </a:outerShdw>
                </a:effectLst>
              </a:rPr>
              <a:t>The A student typically makes some</a:t>
            </a:r>
            <a:r>
              <a:rPr lang="en-US" sz="3600" i="1" dirty="0">
                <a:effectLst>
                  <a:outerShdw blurRad="38100" dist="38100" dir="2700000" algn="tl">
                    <a:srgbClr val="000000">
                      <a:alpha val="43137"/>
                    </a:srgbClr>
                  </a:outerShdw>
                </a:effectLst>
              </a:rPr>
              <a:t> </a:t>
            </a:r>
            <a:r>
              <a:rPr lang="en-US" sz="3600" b="1" i="1" dirty="0">
                <a:effectLst>
                  <a:outerShdw blurRad="38100" dist="38100" dir="2700000" algn="tl">
                    <a:srgbClr val="000000">
                      <a:alpha val="43137"/>
                    </a:srgbClr>
                  </a:outerShdw>
                </a:effectLst>
              </a:rPr>
              <a:t>inferences</a:t>
            </a:r>
            <a:r>
              <a:rPr lang="en-US" sz="3600" dirty="0">
                <a:effectLst>
                  <a:outerShdw blurRad="38100" dist="38100" dir="2700000" algn="tl">
                    <a:srgbClr val="000000">
                      <a:alpha val="43137"/>
                    </a:srgbClr>
                  </a:outerShdw>
                </a:effectLst>
              </a:rPr>
              <a:t> about assignment instructions:</a:t>
            </a:r>
          </a:p>
          <a:p>
            <a:r>
              <a:rPr lang="en-US" sz="3600" dirty="0">
                <a:effectLst>
                  <a:outerShdw blurRad="38100" dist="38100" dir="2700000" algn="tl">
                    <a:srgbClr val="000000">
                      <a:alpha val="43137"/>
                    </a:srgbClr>
                  </a:outerShdw>
                </a:effectLst>
              </a:rPr>
              <a:t>You should start by defining and discussing </a:t>
            </a:r>
            <a:r>
              <a:rPr lang="en-US" sz="3600" b="1" i="1" dirty="0">
                <a:effectLst>
                  <a:outerShdw blurRad="38100" dist="38100" dir="2700000" algn="tl">
                    <a:srgbClr val="000000">
                      <a:alpha val="43137"/>
                    </a:srgbClr>
                  </a:outerShdw>
                </a:effectLst>
              </a:rPr>
              <a:t>key terms, </a:t>
            </a:r>
            <a:r>
              <a:rPr lang="en-US" sz="3600" dirty="0">
                <a:effectLst>
                  <a:outerShdw blurRad="38100" dist="38100" dir="2700000" algn="tl">
                    <a:srgbClr val="000000">
                      <a:alpha val="43137"/>
                    </a:srgbClr>
                  </a:outerShdw>
                </a:effectLst>
              </a:rPr>
              <a:t>even if the instructions do not request this.</a:t>
            </a:r>
          </a:p>
          <a:p>
            <a:r>
              <a:rPr lang="en-US" sz="3600" dirty="0">
                <a:effectLst>
                  <a:outerShdw blurRad="38100" dist="38100" dir="2700000" algn="tl">
                    <a:srgbClr val="000000">
                      <a:alpha val="43137"/>
                    </a:srgbClr>
                  </a:outerShdw>
                </a:effectLst>
              </a:rPr>
              <a:t>List and discuss any </a:t>
            </a:r>
            <a:r>
              <a:rPr lang="en-US" sz="3600" b="1" i="1" dirty="0">
                <a:effectLst>
                  <a:outerShdw blurRad="38100" dist="38100" dir="2700000" algn="tl">
                    <a:srgbClr val="000000">
                      <a:alpha val="43137"/>
                    </a:srgbClr>
                  </a:outerShdw>
                </a:effectLst>
              </a:rPr>
              <a:t>assumptions</a:t>
            </a:r>
            <a:r>
              <a:rPr lang="en-US" sz="3600" dirty="0">
                <a:effectLst>
                  <a:outerShdw blurRad="38100" dist="38100" dir="2700000" algn="tl">
                    <a:srgbClr val="000000">
                      <a:alpha val="43137"/>
                    </a:srgbClr>
                  </a:outerShdw>
                </a:effectLst>
              </a:rPr>
              <a:t> made in approaching the assignment. </a:t>
            </a:r>
          </a:p>
          <a:p>
            <a:r>
              <a:rPr lang="en-US" sz="3600" dirty="0">
                <a:effectLst>
                  <a:outerShdw blurRad="38100" dist="38100" dir="2700000" algn="tl">
                    <a:srgbClr val="000000">
                      <a:alpha val="43137"/>
                    </a:srgbClr>
                  </a:outerShdw>
                </a:effectLst>
              </a:rPr>
              <a:t>If an assignment requirement is not fully understood, </a:t>
            </a:r>
            <a:r>
              <a:rPr lang="en-US" sz="3600" b="1" i="1" dirty="0">
                <a:effectLst>
                  <a:outerShdw blurRad="38100" dist="38100" dir="2700000" algn="tl">
                    <a:srgbClr val="000000">
                      <a:alpha val="43137"/>
                    </a:srgbClr>
                  </a:outerShdw>
                </a:effectLst>
              </a:rPr>
              <a:t>ask the instructor for further clarification</a:t>
            </a:r>
            <a:r>
              <a:rPr lang="en-US" sz="3600" i="1" dirty="0">
                <a:effectLst>
                  <a:outerShdw blurRad="38100" dist="38100" dir="2700000" algn="tl">
                    <a:srgbClr val="000000">
                      <a:alpha val="43137"/>
                    </a:srgbClr>
                  </a:outerShdw>
                </a:effectLst>
              </a:rPr>
              <a:t>. </a:t>
            </a:r>
            <a:r>
              <a:rPr lang="en-US" sz="3600" dirty="0">
                <a:effectLst>
                  <a:outerShdw blurRad="38100" dist="38100" dir="2700000" algn="tl">
                    <a:srgbClr val="000000">
                      <a:alpha val="43137"/>
                    </a:srgbClr>
                  </a:outerShdw>
                </a:effectLst>
              </a:rPr>
              <a:t>It is best to state what your understanding of the instructions is, and ask if that is correct, because that appears proactive, rather than passive. </a:t>
            </a:r>
          </a:p>
          <a:p>
            <a:r>
              <a:rPr lang="en-US" sz="3600" dirty="0">
                <a:effectLst>
                  <a:outerShdw blurRad="38100" dist="38100" dir="2700000" algn="tl">
                    <a:srgbClr val="000000">
                      <a:alpha val="43137"/>
                    </a:srgbClr>
                  </a:outerShdw>
                </a:effectLst>
              </a:rPr>
              <a:t>If the assignment instructions ask you to take an assessment of some sort, its results should be discussed, even if the instructions do not ask for this.</a:t>
            </a:r>
          </a:p>
          <a:p>
            <a:endParaRPr lang="en-US"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4150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Process Management: ASAP</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i="1" dirty="0">
                <a:effectLst>
                  <a:outerShdw blurRad="38100" dist="38100" dir="2700000" algn="tl">
                    <a:srgbClr val="000000">
                      <a:alpha val="43137"/>
                    </a:srgbClr>
                  </a:outerShdw>
                </a:effectLst>
              </a:rPr>
              <a:t>After</a:t>
            </a:r>
            <a:r>
              <a:rPr lang="en-US" sz="3600" dirty="0">
                <a:effectLst>
                  <a:outerShdw blurRad="38100" dist="38100" dir="2700000" algn="tl">
                    <a:srgbClr val="000000">
                      <a:alpha val="43137"/>
                    </a:srgbClr>
                  </a:outerShdw>
                </a:effectLst>
              </a:rPr>
              <a:t> the assignment is outlined, if you see a need to do further research, do it right away.</a:t>
            </a:r>
          </a:p>
          <a:p>
            <a:pPr marL="0" indent="0">
              <a:buNone/>
            </a:pPr>
            <a:r>
              <a:rPr lang="en-US" sz="3600" dirty="0">
                <a:effectLst>
                  <a:outerShdw blurRad="38100" dist="38100" dir="2700000" algn="tl">
                    <a:srgbClr val="000000">
                      <a:alpha val="43137"/>
                    </a:srgbClr>
                  </a:outerShdw>
                </a:effectLst>
              </a:rPr>
              <a:t>Compose all of your papers and discussion board posts in Word, and submit the file to </a:t>
            </a:r>
            <a:r>
              <a:rPr lang="en-US" sz="3600" i="1" dirty="0">
                <a:effectLst>
                  <a:outerShdw blurRad="38100" dist="38100" dir="2700000" algn="tl">
                    <a:srgbClr val="000000">
                      <a:alpha val="43137"/>
                    </a:srgbClr>
                  </a:outerShdw>
                </a:effectLst>
              </a:rPr>
              <a:t>Originality Verification</a:t>
            </a:r>
            <a:r>
              <a:rPr lang="en-US" sz="3600" dirty="0">
                <a:effectLst>
                  <a:outerShdw blurRad="38100" dist="38100" dir="2700000" algn="tl">
                    <a:srgbClr val="000000">
                      <a:alpha val="43137"/>
                    </a:srgbClr>
                  </a:outerShdw>
                </a:effectLst>
              </a:rPr>
              <a:t> (</a:t>
            </a:r>
            <a:r>
              <a:rPr lang="en-US" sz="3600" i="1" dirty="0">
                <a:effectLst>
                  <a:outerShdw blurRad="38100" dist="38100" dir="2700000" algn="tl">
                    <a:srgbClr val="000000">
                      <a:alpha val="43137"/>
                    </a:srgbClr>
                  </a:outerShdw>
                </a:effectLst>
              </a:rPr>
              <a:t>such as Turnitin</a:t>
            </a:r>
            <a:r>
              <a:rPr lang="en-US" sz="3600" dirty="0">
                <a:effectLst>
                  <a:outerShdw blurRad="38100" dist="38100" dir="2700000" algn="tl">
                    <a:srgbClr val="000000">
                      <a:alpha val="43137"/>
                    </a:srgbClr>
                  </a:outerShdw>
                </a:effectLst>
              </a:rPr>
              <a:t>) before you turn it in for grading.</a:t>
            </a:r>
          </a:p>
        </p:txBody>
      </p:sp>
    </p:spTree>
    <p:extLst>
      <p:ext uri="{BB962C8B-B14F-4D97-AF65-F5344CB8AC3E}">
        <p14:creationId xmlns:p14="http://schemas.microsoft.com/office/powerpoint/2010/main" val="355671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87936-AC68-467E-8EEA-8A399BE37AFE}"/>
              </a:ext>
            </a:extLst>
          </p:cNvPr>
          <p:cNvSpPr>
            <a:spLocks noGrp="1"/>
          </p:cNvSpPr>
          <p:nvPr>
            <p:ph type="title"/>
          </p:nvPr>
        </p:nvSpPr>
        <p:spPr>
          <a:xfrm>
            <a:off x="831476" y="2755433"/>
            <a:ext cx="10529047" cy="134713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Learning Skills</a:t>
            </a:r>
          </a:p>
        </p:txBody>
      </p:sp>
    </p:spTree>
    <p:extLst>
      <p:ext uri="{BB962C8B-B14F-4D97-AF65-F5344CB8AC3E}">
        <p14:creationId xmlns:p14="http://schemas.microsoft.com/office/powerpoint/2010/main" val="429981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Learning Skills</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1074145" y="1667435"/>
            <a:ext cx="10515600" cy="4509528"/>
          </a:xfrm>
        </p:spPr>
        <p:txBody>
          <a:bodyPr>
            <a:normAutofit/>
          </a:bodyPr>
          <a:lstStyle/>
          <a:p>
            <a:pPr marL="0" indent="0">
              <a:buNone/>
            </a:pPr>
            <a:r>
              <a:rPr lang="en-US" sz="4000" b="1" dirty="0">
                <a:effectLst>
                  <a:outerShdw blurRad="38100" dist="38100" dir="2700000" algn="tl">
                    <a:srgbClr val="000000">
                      <a:alpha val="43137"/>
                    </a:srgbClr>
                  </a:outerShdw>
                </a:effectLst>
              </a:rPr>
              <a:t>The second tool is your learning skills. </a:t>
            </a:r>
          </a:p>
          <a:p>
            <a:pPr marL="0" indent="0">
              <a:buNone/>
            </a:pPr>
            <a:r>
              <a:rPr lang="en-US" sz="4000" b="1" dirty="0">
                <a:effectLst>
                  <a:outerShdw blurRad="38100" dist="38100" dir="2700000" algn="tl">
                    <a:srgbClr val="000000">
                      <a:alpha val="43137"/>
                    </a:srgbClr>
                  </a:outerShdw>
                </a:effectLst>
              </a:rPr>
              <a:t>These skills are not static, but can be developed.</a:t>
            </a:r>
          </a:p>
          <a:p>
            <a:pPr marL="0" indent="0">
              <a:buNone/>
            </a:pPr>
            <a:r>
              <a:rPr lang="en-US" sz="4000" b="1" dirty="0">
                <a:effectLst>
                  <a:outerShdw blurRad="38100" dist="38100" dir="2700000" algn="tl">
                    <a:srgbClr val="000000">
                      <a:alpha val="43137"/>
                    </a:srgbClr>
                  </a:outerShdw>
                </a:effectLst>
              </a:rPr>
              <a:t>The more effectively you learn, the more effectively you will do the written assignments.</a:t>
            </a:r>
          </a:p>
        </p:txBody>
      </p:sp>
    </p:spTree>
    <p:extLst>
      <p:ext uri="{BB962C8B-B14F-4D97-AF65-F5344CB8AC3E}">
        <p14:creationId xmlns:p14="http://schemas.microsoft.com/office/powerpoint/2010/main" val="1002768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Learning Skills</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76549" y="1380889"/>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Many people approach reading assignments using pattern-routinized behavior.</a:t>
            </a:r>
          </a:p>
          <a:p>
            <a:pPr marL="0" indent="0">
              <a:buNone/>
            </a:pPr>
            <a:r>
              <a:rPr lang="en-US" sz="3600" b="1" dirty="0">
                <a:effectLst>
                  <a:outerShdw blurRad="38100" dist="38100" dir="2700000" algn="tl">
                    <a:srgbClr val="000000">
                      <a:alpha val="43137"/>
                    </a:srgbClr>
                  </a:outerShdw>
                </a:effectLst>
              </a:rPr>
              <a:t>A common pattern is to just start reading, then read until the reading assignment is done.</a:t>
            </a:r>
          </a:p>
          <a:p>
            <a:pPr marL="0" indent="0">
              <a:buNone/>
            </a:pPr>
            <a:r>
              <a:rPr lang="en-US" sz="3600" b="1" dirty="0">
                <a:effectLst>
                  <a:outerShdw blurRad="38100" dist="38100" dir="2700000" algn="tl">
                    <a:srgbClr val="000000">
                      <a:alpha val="43137"/>
                    </a:srgbClr>
                  </a:outerShdw>
                </a:effectLst>
              </a:rPr>
              <a:t>Cognitive psychology gives us some valuable learning principles, and they can be incorporated into your learning routine to boost your power.</a:t>
            </a:r>
          </a:p>
          <a:p>
            <a:pPr marL="0" indent="0">
              <a:buNone/>
            </a:pPr>
            <a:r>
              <a:rPr lang="en-US" sz="3600" b="1" dirty="0">
                <a:effectLst>
                  <a:outerShdw blurRad="38100" dist="38100" dir="2700000" algn="tl">
                    <a:srgbClr val="000000">
                      <a:alpha val="43137"/>
                    </a:srgbClr>
                  </a:outerShdw>
                </a:effectLst>
              </a:rPr>
              <a:t>Author has been promoting the use of the </a:t>
            </a:r>
            <a:r>
              <a:rPr lang="en-US" sz="3600" b="1" dirty="0">
                <a:effectLst>
                  <a:outerShdw blurRad="38100" dist="38100" dir="2700000" algn="tl">
                    <a:srgbClr val="000000">
                      <a:alpha val="43137"/>
                    </a:srgbClr>
                  </a:outerShdw>
                </a:effectLst>
                <a:hlinkClick r:id="rId2" tooltip="Link to SQ3R Presentation Online"/>
              </a:rPr>
              <a:t>SQ3R</a:t>
            </a:r>
            <a:r>
              <a:rPr lang="en-US" sz="3600" b="1" dirty="0">
                <a:effectLst>
                  <a:outerShdw blurRad="38100" dist="38100" dir="2700000" algn="tl">
                    <a:srgbClr val="000000">
                      <a:alpha val="43137"/>
                    </a:srgbClr>
                  </a:outerShdw>
                </a:effectLst>
              </a:rPr>
              <a:t> study method for more than 25 years.</a:t>
            </a:r>
          </a:p>
        </p:txBody>
      </p:sp>
    </p:spTree>
    <p:extLst>
      <p:ext uri="{BB962C8B-B14F-4D97-AF65-F5344CB8AC3E}">
        <p14:creationId xmlns:p14="http://schemas.microsoft.com/office/powerpoint/2010/main" val="4100724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57200" y="144789"/>
            <a:ext cx="10896600" cy="868764"/>
          </a:xfrm>
        </p:spPr>
        <p:txBody>
          <a:bodyPr>
            <a:normAutofit/>
          </a:bodyPr>
          <a:lstStyle/>
          <a:p>
            <a:r>
              <a:rPr lang="en-US" sz="4800" b="1" dirty="0">
                <a:effectLst>
                  <a:outerShdw blurRad="38100" dist="38100" dir="2700000" algn="tl">
                    <a:srgbClr val="000000">
                      <a:alpha val="43137"/>
                    </a:srgbClr>
                  </a:outerShdw>
                </a:effectLst>
                <a:latin typeface="Calibri" panose="020F0502020204030204" pitchFamily="34" charset="0"/>
              </a:rPr>
              <a:t>SQ3R: S</a:t>
            </a:r>
            <a:r>
              <a:rPr lang="en-US" sz="4800" b="1" dirty="0">
                <a:effectLst>
                  <a:outerShdw blurRad="38100" dist="38100" dir="2700000" algn="tl">
                    <a:srgbClr val="000000">
                      <a:alpha val="43137"/>
                    </a:srgbClr>
                  </a:outerShdw>
                </a:effectLst>
              </a:rPr>
              <a:t>urvey </a:t>
            </a:r>
            <a:r>
              <a:rPr lang="en-US" sz="4800" b="1" dirty="0">
                <a:effectLst>
                  <a:outerShdw blurRad="38100" dist="38100" dir="2700000" algn="tl">
                    <a:srgbClr val="000000">
                      <a:alpha val="43137"/>
                    </a:srgbClr>
                  </a:outerShdw>
                </a:effectLst>
                <a:latin typeface="Calibri" panose="020F0502020204030204" pitchFamily="34" charset="0"/>
              </a:rPr>
              <a:t>Q</a:t>
            </a:r>
            <a:r>
              <a:rPr lang="en-US" sz="4800" b="1" dirty="0">
                <a:effectLst>
                  <a:outerShdw blurRad="38100" dist="38100" dir="2700000" algn="tl">
                    <a:srgbClr val="000000">
                      <a:alpha val="43137"/>
                    </a:srgbClr>
                  </a:outerShdw>
                </a:effectLst>
              </a:rPr>
              <a:t>uestion </a:t>
            </a:r>
            <a:r>
              <a:rPr lang="en-US" sz="4800" b="1" dirty="0">
                <a:effectLst>
                  <a:outerShdw blurRad="38100" dist="38100" dir="2700000" algn="tl">
                    <a:srgbClr val="000000">
                      <a:alpha val="43137"/>
                    </a:srgbClr>
                  </a:outerShdw>
                </a:effectLst>
                <a:latin typeface="Calibri" panose="020F0502020204030204" pitchFamily="34" charset="0"/>
              </a:rPr>
              <a:t>R</a:t>
            </a:r>
            <a:r>
              <a:rPr lang="en-US" sz="4800" b="1" dirty="0">
                <a:effectLst>
                  <a:outerShdw blurRad="38100" dist="38100" dir="2700000" algn="tl">
                    <a:srgbClr val="000000">
                      <a:alpha val="43137"/>
                    </a:srgbClr>
                  </a:outerShdw>
                </a:effectLst>
              </a:rPr>
              <a:t>ead </a:t>
            </a:r>
            <a:r>
              <a:rPr lang="en-US" sz="4800" b="1" dirty="0">
                <a:effectLst>
                  <a:outerShdw blurRad="38100" dist="38100" dir="2700000" algn="tl">
                    <a:srgbClr val="000000">
                      <a:alpha val="43137"/>
                    </a:srgbClr>
                  </a:outerShdw>
                </a:effectLst>
                <a:latin typeface="Calibri" panose="020F0502020204030204" pitchFamily="34" charset="0"/>
              </a:rPr>
              <a:t>R</a:t>
            </a:r>
            <a:r>
              <a:rPr lang="en-US" sz="4800" b="1" dirty="0">
                <a:effectLst>
                  <a:outerShdw blurRad="38100" dist="38100" dir="2700000" algn="tl">
                    <a:srgbClr val="000000">
                      <a:alpha val="43137"/>
                    </a:srgbClr>
                  </a:outerShdw>
                </a:effectLst>
              </a:rPr>
              <a:t>ecite </a:t>
            </a:r>
            <a:r>
              <a:rPr lang="en-US" sz="4800" b="1" dirty="0">
                <a:effectLst>
                  <a:outerShdw blurRad="38100" dist="38100" dir="2700000" algn="tl">
                    <a:srgbClr val="000000">
                      <a:alpha val="43137"/>
                    </a:srgbClr>
                  </a:outerShdw>
                </a:effectLst>
                <a:latin typeface="Calibri" panose="020F0502020204030204" pitchFamily="34" charset="0"/>
              </a:rPr>
              <a:t>R</a:t>
            </a:r>
            <a:r>
              <a:rPr lang="en-US" sz="4800" b="1" dirty="0">
                <a:effectLst>
                  <a:outerShdw blurRad="38100" dist="38100" dir="2700000" algn="tl">
                    <a:srgbClr val="000000">
                      <a:alpha val="43137"/>
                    </a:srgbClr>
                  </a:outerShdw>
                </a:effectLst>
              </a:rPr>
              <a:t>eview</a:t>
            </a:r>
            <a:endParaRPr lang="en-US" sz="4800" b="1" dirty="0">
              <a:effectLst>
                <a:outerShdw blurRad="38100" dist="38100" dir="2700000" algn="tl">
                  <a:srgbClr val="000000">
                    <a:alpha val="43137"/>
                  </a:srgbClr>
                </a:outerShdw>
              </a:effectLst>
              <a:latin typeface="Calibri" panose="020F0502020204030204" pitchFamily="34" charset="0"/>
            </a:endParaRP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342900" y="1156770"/>
            <a:ext cx="11506199" cy="5701229"/>
          </a:xfrm>
        </p:spPr>
        <p:txBody>
          <a:bodyPr>
            <a:normAutofit lnSpcReduction="10000"/>
          </a:bodyPr>
          <a:lstStyle/>
          <a:p>
            <a:pPr marL="0" indent="0">
              <a:buNone/>
            </a:pPr>
            <a:r>
              <a:rPr lang="en-US" sz="3600" b="1" dirty="0">
                <a:effectLst>
                  <a:outerShdw blurRad="38100" dist="38100" dir="2700000" algn="tl">
                    <a:srgbClr val="000000">
                      <a:alpha val="43137"/>
                    </a:srgbClr>
                  </a:outerShdw>
                </a:effectLst>
              </a:rPr>
              <a:t>SQ3R embodies several important learning principles.</a:t>
            </a:r>
          </a:p>
          <a:p>
            <a:pPr marL="0" indent="0">
              <a:buNone/>
            </a:pPr>
            <a:r>
              <a:rPr lang="en-US" sz="3600" b="1" dirty="0">
                <a:effectLst>
                  <a:outerShdw blurRad="38100" dist="38100" dir="2700000" algn="tl">
                    <a:srgbClr val="000000">
                      <a:alpha val="43137"/>
                    </a:srgbClr>
                  </a:outerShdw>
                </a:effectLst>
              </a:rPr>
              <a:t>The </a:t>
            </a:r>
            <a:r>
              <a:rPr lang="en-US" sz="4800" b="1" dirty="0">
                <a:effectLst>
                  <a:outerShdw blurRad="38100" dist="38100" dir="2700000" algn="tl">
                    <a:srgbClr val="000000">
                      <a:alpha val="43137"/>
                    </a:srgbClr>
                  </a:outerShdw>
                </a:effectLst>
                <a:latin typeface="Calibri" panose="020F0502020204030204" pitchFamily="34" charset="0"/>
                <a:ea typeface="+mj-ea"/>
                <a:cs typeface="+mj-cs"/>
              </a:rPr>
              <a:t>S</a:t>
            </a:r>
            <a:r>
              <a:rPr lang="en-US" sz="3600" b="1" dirty="0">
                <a:effectLst>
                  <a:outerShdw blurRad="38100" dist="38100" dir="2700000" algn="tl">
                    <a:srgbClr val="000000">
                      <a:alpha val="43137"/>
                    </a:srgbClr>
                  </a:outerShdw>
                </a:effectLst>
              </a:rPr>
              <a:t>urvey step provides a broad overview of what is to be learned, providing the </a:t>
            </a:r>
            <a:r>
              <a:rPr lang="en-US" sz="3600" b="1" i="1" dirty="0">
                <a:effectLst>
                  <a:outerShdw blurRad="38100" dist="38100" dir="2700000" algn="tl">
                    <a:srgbClr val="000000">
                      <a:alpha val="43137"/>
                    </a:srgbClr>
                  </a:outerShdw>
                </a:effectLst>
              </a:rPr>
              <a:t>structure</a:t>
            </a:r>
            <a:r>
              <a:rPr lang="en-US" sz="3600" b="1" dirty="0">
                <a:effectLst>
                  <a:outerShdw blurRad="38100" dist="38100" dir="2700000" algn="tl">
                    <a:srgbClr val="000000">
                      <a:alpha val="43137"/>
                    </a:srgbClr>
                  </a:outerShdw>
                </a:effectLst>
              </a:rPr>
              <a:t> of the information to be learned.</a:t>
            </a:r>
          </a:p>
          <a:p>
            <a:pPr marL="0" indent="0">
              <a:buNone/>
            </a:pPr>
            <a:r>
              <a:rPr lang="en-US" sz="3600" b="1" dirty="0">
                <a:effectLst>
                  <a:outerShdw blurRad="38100" dist="38100" dir="2700000" algn="tl">
                    <a:srgbClr val="000000">
                      <a:alpha val="43137"/>
                    </a:srgbClr>
                  </a:outerShdw>
                </a:effectLst>
              </a:rPr>
              <a:t>That structure is not readily available to the pattern-routinized behavior learner.</a:t>
            </a:r>
          </a:p>
          <a:p>
            <a:pPr marL="0" indent="0">
              <a:buNone/>
            </a:pPr>
            <a:r>
              <a:rPr lang="en-US" sz="3600" b="1" dirty="0">
                <a:effectLst>
                  <a:outerShdw blurRad="38100" dist="38100" dir="2700000" algn="tl">
                    <a:srgbClr val="000000">
                      <a:alpha val="43137"/>
                    </a:srgbClr>
                  </a:outerShdw>
                </a:effectLst>
              </a:rPr>
              <a:t>The pattern-routinized behavior learner must create that structure as s/he reads. </a:t>
            </a:r>
          </a:p>
          <a:p>
            <a:pPr marL="0" indent="0">
              <a:buNone/>
            </a:pPr>
            <a:r>
              <a:rPr lang="en-US" sz="3600" b="1" dirty="0">
                <a:effectLst>
                  <a:outerShdw blurRad="38100" dist="38100" dir="2700000" algn="tl">
                    <a:srgbClr val="000000">
                      <a:alpha val="43137"/>
                    </a:srgbClr>
                  </a:outerShdw>
                </a:effectLst>
              </a:rPr>
              <a:t>This requires divided attention, which is inefficient and causes information to get lost.</a:t>
            </a:r>
          </a:p>
        </p:txBody>
      </p:sp>
    </p:spTree>
    <p:extLst>
      <p:ext uri="{BB962C8B-B14F-4D97-AF65-F5344CB8AC3E}">
        <p14:creationId xmlns:p14="http://schemas.microsoft.com/office/powerpoint/2010/main" val="1528557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Cognitive psychologists have found that we learn knowledge-based material best…</a:t>
            </a:r>
          </a:p>
          <a:p>
            <a:pPr marL="0" indent="0">
              <a:buNone/>
            </a:pPr>
            <a:r>
              <a:rPr lang="en-US" sz="3600" b="1" dirty="0">
                <a:effectLst>
                  <a:outerShdw blurRad="38100" dist="38100" dir="2700000" algn="tl">
                    <a:srgbClr val="000000">
                      <a:alpha val="43137"/>
                    </a:srgbClr>
                  </a:outerShdw>
                </a:effectLst>
              </a:rPr>
              <a:t>most efficiently and effectively…</a:t>
            </a:r>
          </a:p>
          <a:p>
            <a:pPr marL="0" indent="0">
              <a:buNone/>
            </a:pPr>
            <a:r>
              <a:rPr lang="en-US" sz="3600" b="1" dirty="0">
                <a:effectLst>
                  <a:outerShdw blurRad="38100" dist="38100" dir="2700000" algn="tl">
                    <a:srgbClr val="000000">
                      <a:alpha val="43137"/>
                    </a:srgbClr>
                  </a:outerShdw>
                </a:effectLst>
              </a:rPr>
              <a:t>when we first build a cognitive framework (outline), then fill in all the details. </a:t>
            </a:r>
          </a:p>
          <a:p>
            <a:pPr marL="0" indent="0">
              <a:buNone/>
            </a:pPr>
            <a:r>
              <a:rPr lang="en-US" sz="3600" b="1" dirty="0">
                <a:effectLst>
                  <a:outerShdw blurRad="38100" dist="38100" dir="2700000" algn="tl">
                    <a:srgbClr val="000000">
                      <a:alpha val="43137"/>
                    </a:srgbClr>
                  </a:outerShdw>
                </a:effectLst>
              </a:rPr>
              <a:t>The </a:t>
            </a:r>
            <a:r>
              <a:rPr lang="en-US" sz="3600" b="1" i="1" dirty="0">
                <a:effectLst>
                  <a:outerShdw blurRad="38100" dist="38100" dir="2700000" algn="tl">
                    <a:srgbClr val="000000">
                      <a:alpha val="43137"/>
                    </a:srgbClr>
                  </a:outerShdw>
                </a:effectLst>
              </a:rPr>
              <a:t>Survey</a:t>
            </a:r>
            <a:r>
              <a:rPr lang="en-US" sz="3600" b="1" dirty="0">
                <a:effectLst>
                  <a:outerShdw blurRad="38100" dist="38100" dir="2700000" algn="tl">
                    <a:srgbClr val="000000">
                      <a:alpha val="43137"/>
                    </a:srgbClr>
                  </a:outerShdw>
                </a:effectLst>
              </a:rPr>
              <a:t> step structures our learning experiences so that we do this.</a:t>
            </a:r>
          </a:p>
          <a:p>
            <a:pPr marL="0" indent="0">
              <a:buNone/>
            </a:pPr>
            <a:r>
              <a:rPr lang="en-US" sz="3600" b="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4041900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 Textbook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lnSpcReduction="10000"/>
          </a:bodyPr>
          <a:lstStyle/>
          <a:p>
            <a:pPr marL="0" indent="0">
              <a:buNone/>
            </a:pPr>
            <a:r>
              <a:rPr lang="en-US" sz="3600" b="1" dirty="0">
                <a:effectLst>
                  <a:outerShdw blurRad="38100" dist="38100" dir="2700000" algn="tl">
                    <a:srgbClr val="000000">
                      <a:alpha val="43137"/>
                    </a:srgbClr>
                  </a:outerShdw>
                </a:effectLst>
              </a:rPr>
              <a:t>We typically will use this method on two levels.</a:t>
            </a:r>
          </a:p>
          <a:p>
            <a:pPr marL="0" indent="0">
              <a:buNone/>
            </a:pPr>
            <a:r>
              <a:rPr lang="en-US" sz="3600" b="1" dirty="0">
                <a:effectLst>
                  <a:outerShdw blurRad="38100" dist="38100" dir="2700000" algn="tl">
                    <a:srgbClr val="000000">
                      <a:alpha val="43137"/>
                    </a:srgbClr>
                  </a:outerShdw>
                </a:effectLst>
              </a:rPr>
              <a:t>We will survey the entire text the first time we use it.</a:t>
            </a:r>
          </a:p>
          <a:p>
            <a:pPr marL="0" indent="0">
              <a:buNone/>
            </a:pPr>
            <a:r>
              <a:rPr lang="en-US" sz="3600" b="1" dirty="0">
                <a:effectLst>
                  <a:outerShdw blurRad="38100" dist="38100" dir="2700000" algn="tl">
                    <a:srgbClr val="000000">
                      <a:alpha val="43137"/>
                    </a:srgbClr>
                  </a:outerShdw>
                </a:effectLst>
              </a:rPr>
              <a:t>We do this to learn how the authors have structured the content…</a:t>
            </a:r>
          </a:p>
          <a:p>
            <a:pPr marL="0" indent="0">
              <a:buNone/>
            </a:pPr>
            <a:r>
              <a:rPr lang="en-US" sz="3600" b="1" dirty="0">
                <a:effectLst>
                  <a:outerShdw blurRad="38100" dist="38100" dir="2700000" algn="tl">
                    <a:srgbClr val="000000">
                      <a:alpha val="43137"/>
                    </a:srgbClr>
                  </a:outerShdw>
                </a:effectLst>
              </a:rPr>
              <a:t>…and to discover the author’s “strategies” for letting us know what is important.</a:t>
            </a:r>
          </a:p>
          <a:p>
            <a:pPr marL="0" indent="0">
              <a:buNone/>
            </a:pPr>
            <a:r>
              <a:rPr lang="en-US" sz="3600" b="1" dirty="0">
                <a:effectLst>
                  <a:outerShdw blurRad="38100" dist="38100" dir="2700000" algn="tl">
                    <a:srgbClr val="000000">
                      <a:alpha val="43137"/>
                    </a:srgbClr>
                  </a:outerShdw>
                </a:effectLst>
              </a:rPr>
              <a:t>Important clues can be found in the table of contents, in the preface / introduction, in chapter summaries, in glossaries, in appendices, and in the index.</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72170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 Assignment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At the start of a study session, we survey in more detail the material we will be reading. This is the </a:t>
            </a:r>
            <a:r>
              <a:rPr lang="en-US" sz="3600" b="1" i="1" dirty="0">
                <a:effectLst>
                  <a:outerShdw blurRad="38100" dist="38100" dir="2700000" algn="tl">
                    <a:srgbClr val="000000">
                      <a:alpha val="43137"/>
                    </a:srgbClr>
                  </a:outerShdw>
                </a:effectLst>
              </a:rPr>
              <a:t>assignment survey</a:t>
            </a:r>
            <a:r>
              <a:rPr lang="en-US" sz="3600" b="1" dirty="0">
                <a:effectLst>
                  <a:outerShdw blurRad="38100" dist="38100" dir="2700000" algn="tl">
                    <a:srgbClr val="000000">
                      <a:alpha val="43137"/>
                    </a:srgbClr>
                  </a:outerShdw>
                </a:effectLst>
              </a:rPr>
              <a:t>.</a:t>
            </a:r>
          </a:p>
          <a:p>
            <a:pPr marL="0" indent="0">
              <a:buNone/>
            </a:pPr>
            <a:r>
              <a:rPr lang="en-US" sz="3600" b="1" dirty="0">
                <a:effectLst>
                  <a:outerShdw blurRad="38100" dist="38100" dir="2700000" algn="tl">
                    <a:srgbClr val="000000">
                      <a:alpha val="43137"/>
                    </a:srgbClr>
                  </a:outerShdw>
                </a:effectLst>
              </a:rPr>
              <a:t>As we survey, we will be forming </a:t>
            </a:r>
            <a:r>
              <a:rPr lang="en-US" sz="3600" b="1" i="1" dirty="0">
                <a:effectLst>
                  <a:outerShdw blurRad="38100" dist="38100" dir="2700000" algn="tl">
                    <a:srgbClr val="000000">
                      <a:alpha val="43137"/>
                    </a:srgbClr>
                  </a:outerShdw>
                </a:effectLst>
              </a:rPr>
              <a:t>Questions</a:t>
            </a:r>
            <a:r>
              <a:rPr lang="en-US" sz="3600" b="1" dirty="0">
                <a:effectLst>
                  <a:outerShdw blurRad="38100" dist="38100" dir="2700000" algn="tl">
                    <a:srgbClr val="000000">
                      <a:alpha val="43137"/>
                    </a:srgbClr>
                  </a:outerShdw>
                </a:effectLst>
              </a:rPr>
              <a:t> (sQ3r) we will be trying to answer as we read.</a:t>
            </a:r>
          </a:p>
          <a:p>
            <a:pPr marL="0" indent="0">
              <a:buNone/>
            </a:pPr>
            <a:r>
              <a:rPr lang="en-US" sz="3600" b="1" dirty="0">
                <a:effectLst>
                  <a:outerShdw blurRad="38100" dist="38100" dir="2700000" algn="tl">
                    <a:srgbClr val="000000">
                      <a:alpha val="43137"/>
                    </a:srgbClr>
                  </a:outerShdw>
                </a:effectLst>
              </a:rPr>
              <a:t>We also want to build an </a:t>
            </a:r>
            <a:r>
              <a:rPr lang="en-US" sz="3600" b="1" i="1" dirty="0">
                <a:effectLst>
                  <a:outerShdw blurRad="38100" dist="38100" dir="2700000" algn="tl">
                    <a:srgbClr val="000000">
                      <a:alpha val="43137"/>
                    </a:srgbClr>
                  </a:outerShdw>
                </a:effectLst>
              </a:rPr>
              <a:t>outline of the content</a:t>
            </a:r>
            <a:r>
              <a:rPr lang="en-US" sz="3600" b="1" dirty="0">
                <a:effectLst>
                  <a:outerShdw blurRad="38100" dist="38100" dir="2700000" algn="tl">
                    <a:srgbClr val="000000">
                      <a:alpha val="43137"/>
                    </a:srgbClr>
                  </a:outerShdw>
                </a:effectLst>
              </a:rPr>
              <a:t> in our heads.</a:t>
            </a:r>
          </a:p>
          <a:p>
            <a:pPr marL="0" indent="0">
              <a:buNone/>
            </a:pPr>
            <a:r>
              <a:rPr lang="en-US" sz="3600" b="1" dirty="0">
                <a:effectLst>
                  <a:outerShdw blurRad="38100" dist="38100" dir="2700000" algn="tl">
                    <a:srgbClr val="000000">
                      <a:alpha val="43137"/>
                    </a:srgbClr>
                  </a:outerShdw>
                </a:effectLst>
              </a:rPr>
              <a:t>This helps us relate what we are learning now to things we already know.</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348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 Assignment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The outline also serves as an organizer while we are reading the material…</a:t>
            </a:r>
          </a:p>
          <a:p>
            <a:pPr marL="0" indent="0">
              <a:buNone/>
            </a:pPr>
            <a:r>
              <a:rPr lang="en-US" sz="3600" b="1" dirty="0">
                <a:effectLst>
                  <a:outerShdw blurRad="38100" dist="38100" dir="2700000" algn="tl">
                    <a:srgbClr val="000000">
                      <a:alpha val="43137"/>
                    </a:srgbClr>
                  </a:outerShdw>
                </a:effectLst>
              </a:rPr>
              <a:t>…so we can see where what we are reading  now  fits in with the rest of the content.</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040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Metacognition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5812" y="1388125"/>
            <a:ext cx="11321290" cy="4788838"/>
          </a:xfrm>
        </p:spPr>
        <p:txBody>
          <a:bodyPr>
            <a:normAutofit lnSpcReduction="10000"/>
          </a:bodyPr>
          <a:lstStyle/>
          <a:p>
            <a:pPr marL="0" indent="0">
              <a:buNone/>
            </a:pPr>
            <a:r>
              <a:rPr lang="en-US" sz="3600" b="1" i="1" dirty="0">
                <a:effectLst>
                  <a:outerShdw blurRad="38100" dist="38100" dir="2700000" algn="tl">
                    <a:srgbClr val="000000">
                      <a:alpha val="43137"/>
                    </a:srgbClr>
                  </a:outerShdw>
                </a:effectLst>
              </a:rPr>
              <a:t>Metacognition</a:t>
            </a:r>
            <a:r>
              <a:rPr lang="en-US" sz="3600" dirty="0">
                <a:effectLst>
                  <a:outerShdw blurRad="38100" dist="38100" dir="2700000" algn="tl">
                    <a:srgbClr val="000000">
                      <a:alpha val="43137"/>
                    </a:srgbClr>
                  </a:outerShdw>
                </a:effectLst>
              </a:rPr>
              <a:t> is defined, more or less, as thinking about and modifying your own thought patterns. It is a potent tool with which you empower yourself in all areas of your life.</a:t>
            </a:r>
          </a:p>
          <a:p>
            <a:pPr marL="0" indent="0">
              <a:buNone/>
            </a:pPr>
            <a:r>
              <a:rPr lang="en-US" sz="3600" dirty="0">
                <a:effectLst>
                  <a:outerShdw blurRad="38100" dist="38100" dir="2700000" algn="tl">
                    <a:srgbClr val="000000">
                      <a:alpha val="43137"/>
                    </a:srgbClr>
                  </a:outerShdw>
                </a:effectLst>
              </a:rPr>
              <a:t>Metacognition is a powerful enemy to prejudice and to </a:t>
            </a:r>
            <a:r>
              <a:rPr lang="en-US" sz="3600" b="1" i="1" dirty="0">
                <a:effectLst>
                  <a:outerShdw blurRad="38100" dist="38100" dir="2700000" algn="tl">
                    <a:srgbClr val="000000">
                      <a:alpha val="43137"/>
                    </a:srgbClr>
                  </a:outerShdw>
                </a:effectLst>
              </a:rPr>
              <a:t>pattern-routinized behavior</a:t>
            </a:r>
            <a:r>
              <a:rPr lang="en-US" sz="3600" dirty="0">
                <a:effectLst>
                  <a:outerShdw blurRad="38100" dist="38100" dir="2700000" algn="tl">
                    <a:srgbClr val="000000">
                      <a:alpha val="43137"/>
                    </a:srgbClr>
                  </a:outerShdw>
                </a:effectLst>
              </a:rPr>
              <a:t>.</a:t>
            </a:r>
          </a:p>
          <a:p>
            <a:pPr marL="0" indent="0">
              <a:buNone/>
            </a:pPr>
            <a:r>
              <a:rPr lang="en-US" sz="3600" dirty="0">
                <a:effectLst>
                  <a:outerShdw blurRad="38100" dist="38100" dir="2700000" algn="tl">
                    <a:srgbClr val="000000">
                      <a:alpha val="43137"/>
                    </a:srgbClr>
                  </a:outerShdw>
                </a:effectLst>
              </a:rPr>
              <a:t>What is pattern-routinized behavior? Next time you put your shoes on, observe what you are doing as you do it.  Chances are, </a:t>
            </a:r>
            <a:r>
              <a:rPr lang="en-US" sz="3600" i="1" dirty="0">
                <a:effectLst>
                  <a:outerShdw blurRad="38100" dist="38100" dir="2700000" algn="tl">
                    <a:srgbClr val="000000">
                      <a:alpha val="43137"/>
                    </a:srgbClr>
                  </a:outerShdw>
                </a:effectLst>
              </a:rPr>
              <a:t>you put your shoes on the same way every time</a:t>
            </a:r>
            <a:r>
              <a:rPr lang="en-US" sz="3600" dirty="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530434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 Assignment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lnSpcReduction="10000"/>
          </a:bodyPr>
          <a:lstStyle/>
          <a:p>
            <a:pPr marL="0" indent="0">
              <a:buNone/>
            </a:pPr>
            <a:r>
              <a:rPr lang="en-US" sz="3600" b="1" i="1" dirty="0">
                <a:effectLst>
                  <a:outerShdw blurRad="38100" dist="38100" dir="2700000" algn="tl">
                    <a:srgbClr val="000000">
                      <a:alpha val="43137"/>
                    </a:srgbClr>
                  </a:outerShdw>
                </a:effectLst>
              </a:rPr>
              <a:t>Start</a:t>
            </a:r>
            <a:r>
              <a:rPr lang="en-US" sz="3600" b="1" dirty="0">
                <a:effectLst>
                  <a:outerShdw blurRad="38100" dist="38100" dir="2700000" algn="tl">
                    <a:srgbClr val="000000">
                      <a:alpha val="43137"/>
                    </a:srgbClr>
                  </a:outerShdw>
                </a:effectLst>
              </a:rPr>
              <a:t> at the </a:t>
            </a:r>
            <a:r>
              <a:rPr lang="en-US" sz="3600" b="1" i="1" dirty="0">
                <a:effectLst>
                  <a:outerShdw blurRad="38100" dist="38100" dir="2700000" algn="tl">
                    <a:srgbClr val="000000">
                      <a:alpha val="43137"/>
                    </a:srgbClr>
                  </a:outerShdw>
                </a:effectLst>
              </a:rPr>
              <a:t>detailed table of contents</a:t>
            </a:r>
            <a:r>
              <a:rPr lang="en-US" sz="3600" b="1" dirty="0">
                <a:effectLst>
                  <a:outerShdw blurRad="38100" dist="38100" dir="2700000" algn="tl">
                    <a:srgbClr val="000000">
                      <a:alpha val="43137"/>
                    </a:srgbClr>
                  </a:outerShdw>
                </a:effectLst>
              </a:rPr>
              <a:t>. This gives you the broad topic outline.</a:t>
            </a:r>
          </a:p>
          <a:p>
            <a:pPr marL="0" indent="0">
              <a:buNone/>
            </a:pPr>
            <a:r>
              <a:rPr lang="en-US" sz="3600" b="1" dirty="0">
                <a:effectLst>
                  <a:outerShdw blurRad="38100" dist="38100" dir="2700000" algn="tl">
                    <a:srgbClr val="000000">
                      <a:alpha val="43137"/>
                    </a:srgbClr>
                  </a:outerShdw>
                </a:effectLst>
              </a:rPr>
              <a:t>Next, look at </a:t>
            </a:r>
            <a:r>
              <a:rPr lang="en-US" sz="3600" b="1" i="1" dirty="0">
                <a:effectLst>
                  <a:outerShdw blurRad="38100" dist="38100" dir="2700000" algn="tl">
                    <a:srgbClr val="000000">
                      <a:alpha val="43137"/>
                    </a:srgbClr>
                  </a:outerShdw>
                </a:effectLst>
              </a:rPr>
              <a:t>chapter learning objectives</a:t>
            </a:r>
          </a:p>
          <a:p>
            <a:pPr marL="0" indent="0">
              <a:buNone/>
            </a:pPr>
            <a:r>
              <a:rPr lang="en-US" sz="3600" b="1" dirty="0">
                <a:effectLst>
                  <a:outerShdw blurRad="38100" dist="38100" dir="2700000" algn="tl">
                    <a:srgbClr val="000000">
                      <a:alpha val="43137"/>
                    </a:srgbClr>
                  </a:outerShdw>
                </a:effectLst>
              </a:rPr>
              <a:t>Then the </a:t>
            </a:r>
            <a:r>
              <a:rPr lang="en-US" sz="3600" b="1" i="1" dirty="0">
                <a:effectLst>
                  <a:outerShdw blurRad="38100" dist="38100" dir="2700000" algn="tl">
                    <a:srgbClr val="000000">
                      <a:alpha val="43137"/>
                    </a:srgbClr>
                  </a:outerShdw>
                </a:effectLst>
              </a:rPr>
              <a:t>chapter introduction</a:t>
            </a:r>
            <a:r>
              <a:rPr lang="en-US" sz="3600" b="1" dirty="0">
                <a:effectLst>
                  <a:outerShdw blurRad="38100" dist="38100" dir="2700000" algn="tl">
                    <a:srgbClr val="000000">
                      <a:alpha val="43137"/>
                    </a:srgbClr>
                  </a:outerShdw>
                </a:effectLst>
              </a:rPr>
              <a:t> for</a:t>
            </a:r>
          </a:p>
          <a:p>
            <a:r>
              <a:rPr lang="en-US" sz="3600" b="1" dirty="0">
                <a:effectLst>
                  <a:outerShdw blurRad="38100" dist="38100" dir="2700000" algn="tl">
                    <a:srgbClr val="000000">
                      <a:alpha val="43137"/>
                    </a:srgbClr>
                  </a:outerShdw>
                </a:effectLst>
              </a:rPr>
              <a:t>The purpose of the chapter</a:t>
            </a:r>
          </a:p>
          <a:p>
            <a:r>
              <a:rPr lang="en-US" sz="3600" b="1" dirty="0">
                <a:effectLst>
                  <a:outerShdw blurRad="38100" dist="38100" dir="2700000" algn="tl">
                    <a:srgbClr val="000000">
                      <a:alpha val="43137"/>
                    </a:srgbClr>
                  </a:outerShdw>
                </a:effectLst>
              </a:rPr>
              <a:t>How it fits with the rest of the material</a:t>
            </a:r>
          </a:p>
          <a:p>
            <a:r>
              <a:rPr lang="en-US" sz="3600" b="1" dirty="0">
                <a:effectLst>
                  <a:outerShdw blurRad="38100" dist="38100" dir="2700000" algn="tl">
                    <a:srgbClr val="000000">
                      <a:alpha val="43137"/>
                    </a:srgbClr>
                  </a:outerShdw>
                </a:effectLst>
              </a:rPr>
              <a:t>Suggestions from the author on how to learn more effectively</a:t>
            </a:r>
          </a:p>
          <a:p>
            <a:r>
              <a:rPr lang="en-US" sz="3600" b="1" dirty="0">
                <a:effectLst>
                  <a:outerShdw blurRad="38100" dist="38100" dir="2700000" algn="tl">
                    <a:srgbClr val="000000">
                      <a:alpha val="43137"/>
                    </a:srgbClr>
                  </a:outerShdw>
                </a:effectLst>
              </a:rPr>
              <a:t>A broad overview of the content</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3293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r>
              <a:rPr lang="en-US" sz="4800" b="1" dirty="0">
                <a:effectLst>
                  <a:outerShdw blurRad="38100" dist="38100" dir="2700000" algn="tl">
                    <a:srgbClr val="000000">
                      <a:alpha val="43137"/>
                    </a:srgbClr>
                  </a:outerShdw>
                </a:effectLst>
                <a:latin typeface="Calibri" panose="020F0502020204030204" pitchFamily="34" charset="0"/>
              </a:rPr>
              <a:t>SQ3R – Assignment Survey</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Next, page through the chapter and look for tables and figures…</a:t>
            </a:r>
          </a:p>
          <a:p>
            <a:pPr marL="0" indent="0">
              <a:buNone/>
            </a:pPr>
            <a:r>
              <a:rPr lang="en-US" sz="3600" b="1" dirty="0">
                <a:effectLst>
                  <a:outerShdw blurRad="38100" dist="38100" dir="2700000" algn="tl">
                    <a:srgbClr val="000000">
                      <a:alpha val="43137"/>
                    </a:srgbClr>
                  </a:outerShdw>
                </a:effectLst>
              </a:rPr>
              <a:t>…and other features that help you organize and learn more effectively.</a:t>
            </a:r>
          </a:p>
          <a:p>
            <a:pPr marL="0" indent="0">
              <a:buNone/>
            </a:pPr>
            <a:r>
              <a:rPr lang="en-US" sz="3600" b="1" dirty="0">
                <a:effectLst>
                  <a:outerShdw blurRad="38100" dist="38100" dir="2700000" algn="tl">
                    <a:srgbClr val="000000">
                      <a:alpha val="43137"/>
                    </a:srgbClr>
                  </a:outerShdw>
                </a:effectLst>
              </a:rPr>
              <a:t>Look for things to turn into Questions!</a:t>
            </a:r>
          </a:p>
          <a:p>
            <a:pPr marL="0" indent="0">
              <a:buNone/>
            </a:pPr>
            <a:r>
              <a:rPr lang="en-US" sz="3600" b="1" dirty="0">
                <a:effectLst>
                  <a:outerShdw blurRad="38100" dist="38100" dir="2700000" algn="tl">
                    <a:srgbClr val="000000">
                      <a:alpha val="43137"/>
                    </a:srgbClr>
                  </a:outerShdw>
                </a:effectLst>
              </a:rPr>
              <a:t>Read the chapter summary, if there is one. Read this before you read the chapter…</a:t>
            </a:r>
          </a:p>
          <a:p>
            <a:pPr marL="0" indent="0">
              <a:buNone/>
            </a:pPr>
            <a:r>
              <a:rPr lang="en-US" sz="3600" b="1" dirty="0">
                <a:effectLst>
                  <a:outerShdw blurRad="38100" dist="38100" dir="2700000" algn="tl">
                    <a:srgbClr val="000000">
                      <a:alpha val="43137"/>
                    </a:srgbClr>
                  </a:outerShdw>
                </a:effectLst>
              </a:rPr>
              <a:t>…then return to it afterwards.</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94070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Question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Why do we want to have questions to answer as we read?</a:t>
            </a:r>
          </a:p>
          <a:p>
            <a:pPr marL="0" indent="0">
              <a:buNone/>
            </a:pPr>
            <a:r>
              <a:rPr lang="en-US" sz="4800" b="1" dirty="0">
                <a:effectLst>
                  <a:outerShdw blurRad="38100" dist="38100" dir="2700000" algn="tl">
                    <a:srgbClr val="000000">
                      <a:alpha val="43137"/>
                    </a:srgbClr>
                  </a:outerShdw>
                </a:effectLst>
                <a:latin typeface="Calibri" panose="020F0502020204030204" pitchFamily="34" charset="0"/>
                <a:ea typeface="+mj-ea"/>
                <a:cs typeface="+mj-cs"/>
              </a:rPr>
              <a:t>Q</a:t>
            </a:r>
            <a:r>
              <a:rPr lang="en-US" sz="3600" b="1" dirty="0">
                <a:effectLst>
                  <a:outerShdw blurRad="38100" dist="38100" dir="2700000" algn="tl">
                    <a:srgbClr val="000000">
                      <a:alpha val="43137"/>
                    </a:srgbClr>
                  </a:outerShdw>
                </a:effectLst>
              </a:rPr>
              <a:t>uestions create interest…</a:t>
            </a:r>
          </a:p>
          <a:p>
            <a:pPr marL="0" indent="0">
              <a:buNone/>
            </a:pPr>
            <a:r>
              <a:rPr lang="en-US" sz="3600" b="1" dirty="0">
                <a:effectLst>
                  <a:outerShdw blurRad="38100" dist="38100" dir="2700000" algn="tl">
                    <a:srgbClr val="000000">
                      <a:alpha val="43137"/>
                    </a:srgbClr>
                  </a:outerShdw>
                </a:effectLst>
              </a:rPr>
              <a:t>…and make us active learners.</a:t>
            </a:r>
          </a:p>
          <a:p>
            <a:pPr marL="0" indent="0">
              <a:buNone/>
            </a:pPr>
            <a:r>
              <a:rPr lang="en-US" sz="3600" b="1" dirty="0">
                <a:effectLst>
                  <a:outerShdw blurRad="38100" dist="38100" dir="2700000" algn="tl">
                    <a:srgbClr val="000000">
                      <a:alpha val="43137"/>
                    </a:srgbClr>
                  </a:outerShdw>
                </a:effectLst>
              </a:rPr>
              <a:t>They also facilitate long term memory formation.</a:t>
            </a:r>
          </a:p>
          <a:p>
            <a:pPr marL="0" indent="0">
              <a:buNone/>
            </a:pPr>
            <a:r>
              <a:rPr lang="en-US" sz="3600" b="1" dirty="0">
                <a:effectLst>
                  <a:outerShdw blurRad="38100" dist="38100" dir="2700000" algn="tl">
                    <a:srgbClr val="000000">
                      <a:alpha val="43137"/>
                    </a:srgbClr>
                  </a:outerShdw>
                </a:effectLst>
              </a:rPr>
              <a:t>When you spot the answer to one of your Questions, this tells the hippocampus to form new memories.</a:t>
            </a:r>
          </a:p>
          <a:p>
            <a:pPr marL="0" indent="0">
              <a:buNone/>
            </a:pPr>
            <a:endParaRPr lang="en-US" sz="3600" b="1" dirty="0">
              <a:effectLst>
                <a:outerShdw blurRad="38100" dist="38100" dir="2700000" algn="tl">
                  <a:srgbClr val="000000">
                    <a:alpha val="43137"/>
                  </a:srgbClr>
                </a:outerShdw>
              </a:effectLst>
            </a:endParaRP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6672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Question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774960" y="1138842"/>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Where to get questions…</a:t>
            </a:r>
          </a:p>
          <a:p>
            <a:pPr marL="0" indent="0">
              <a:buNone/>
            </a:pPr>
            <a:r>
              <a:rPr lang="en-US" sz="3600" b="1" dirty="0">
                <a:effectLst>
                  <a:outerShdw blurRad="38100" dist="38100" dir="2700000" algn="tl">
                    <a:srgbClr val="000000">
                      <a:alpha val="43137"/>
                    </a:srgbClr>
                  </a:outerShdw>
                </a:effectLst>
              </a:rPr>
              <a:t>•	Table of contents</a:t>
            </a:r>
          </a:p>
          <a:p>
            <a:pPr marL="0" indent="0">
              <a:buNone/>
            </a:pPr>
            <a:r>
              <a:rPr lang="en-US" sz="3600" b="1" dirty="0">
                <a:effectLst>
                  <a:outerShdw blurRad="38100" dist="38100" dir="2700000" algn="tl">
                    <a:srgbClr val="000000">
                      <a:alpha val="43137"/>
                    </a:srgbClr>
                  </a:outerShdw>
                </a:effectLst>
              </a:rPr>
              <a:t>•	Chapter learning objectives</a:t>
            </a:r>
          </a:p>
          <a:p>
            <a:pPr marL="0" indent="0">
              <a:buNone/>
            </a:pPr>
            <a:r>
              <a:rPr lang="en-US" sz="3600" b="1" dirty="0">
                <a:effectLst>
                  <a:outerShdw blurRad="38100" dist="38100" dir="2700000" algn="tl">
                    <a:srgbClr val="000000">
                      <a:alpha val="43137"/>
                    </a:srgbClr>
                  </a:outerShdw>
                </a:effectLst>
              </a:rPr>
              <a:t>•	Topic headings</a:t>
            </a:r>
          </a:p>
          <a:p>
            <a:pPr marL="0" indent="0">
              <a:buNone/>
            </a:pPr>
            <a:r>
              <a:rPr lang="en-US" sz="3600" b="1" dirty="0">
                <a:effectLst>
                  <a:outerShdw blurRad="38100" dist="38100" dir="2700000" algn="tl">
                    <a:srgbClr val="000000">
                      <a:alpha val="43137"/>
                    </a:srgbClr>
                  </a:outerShdw>
                </a:effectLst>
              </a:rPr>
              <a:t>•	Chapter summary</a:t>
            </a:r>
          </a:p>
          <a:p>
            <a:pPr marL="0" indent="0">
              <a:buNone/>
            </a:pPr>
            <a:r>
              <a:rPr lang="en-US" sz="3600" b="1" dirty="0">
                <a:effectLst>
                  <a:outerShdw blurRad="38100" dist="38100" dir="2700000" algn="tl">
                    <a:srgbClr val="000000">
                      <a:alpha val="43137"/>
                    </a:srgbClr>
                  </a:outerShdw>
                </a:effectLst>
              </a:rPr>
              <a:t>•	Questions the author provides</a:t>
            </a:r>
          </a:p>
          <a:p>
            <a:pPr marL="0" indent="0">
              <a:buNone/>
            </a:pPr>
            <a:r>
              <a:rPr lang="en-US" sz="3600" b="1" dirty="0">
                <a:effectLst>
                  <a:outerShdw blurRad="38100" dist="38100" dir="2700000" algn="tl">
                    <a:srgbClr val="000000">
                      <a:alpha val="43137"/>
                    </a:srgbClr>
                  </a:outerShdw>
                </a:effectLst>
              </a:rPr>
              <a:t>•	Your curiosity</a:t>
            </a:r>
          </a:p>
          <a:p>
            <a:pPr marL="0" indent="0">
              <a:buNone/>
            </a:pPr>
            <a:r>
              <a:rPr lang="en-US" sz="3600" b="1" dirty="0">
                <a:effectLst>
                  <a:outerShdw blurRad="38100" dist="38100" dir="2700000" algn="tl">
                    <a:srgbClr val="000000">
                      <a:alpha val="43137"/>
                    </a:srgbClr>
                  </a:outerShdw>
                </a:effectLst>
              </a:rPr>
              <a:t>•	Assignment instructions!</a:t>
            </a:r>
          </a:p>
          <a:p>
            <a:pPr marL="0" indent="0">
              <a:buNone/>
            </a:pPr>
            <a:endParaRPr lang="en-US" sz="3600" b="1" dirty="0">
              <a:effectLst>
                <a:outerShdw blurRad="38100" dist="38100" dir="2700000" algn="tl">
                  <a:srgbClr val="000000">
                    <a:alpha val="43137"/>
                  </a:srgbClr>
                </a:outerShdw>
              </a:effectLst>
            </a:endParaRP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57156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Question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Write the questions down. Then write the answers as you read.</a:t>
            </a:r>
          </a:p>
          <a:p>
            <a:pPr marL="0" indent="0">
              <a:buNone/>
            </a:pPr>
            <a:r>
              <a:rPr lang="en-US" sz="3600" b="1" dirty="0">
                <a:effectLst>
                  <a:outerShdw blurRad="38100" dist="38100" dir="2700000" algn="tl">
                    <a:srgbClr val="000000">
                      <a:alpha val="43137"/>
                    </a:srgbClr>
                  </a:outerShdw>
                </a:effectLst>
              </a:rPr>
              <a:t>Writing these down sends a signal to the brain that this must be remembered.</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089233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Read</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OK. We have surveyed, and we have compiled a list of questions we want to answer…</a:t>
            </a:r>
          </a:p>
          <a:p>
            <a:pPr marL="0" indent="0">
              <a:buNone/>
            </a:pPr>
            <a:r>
              <a:rPr lang="en-US" sz="3600" b="1" dirty="0">
                <a:effectLst>
                  <a:outerShdw blurRad="38100" dist="38100" dir="2700000" algn="tl">
                    <a:srgbClr val="000000">
                      <a:alpha val="43137"/>
                    </a:srgbClr>
                  </a:outerShdw>
                </a:effectLst>
              </a:rPr>
              <a:t>…Now we </a:t>
            </a:r>
            <a:r>
              <a:rPr lang="en-US" sz="4800" b="1" dirty="0">
                <a:effectLst>
                  <a:outerShdw blurRad="38100" dist="38100" dir="2700000" algn="tl">
                    <a:srgbClr val="000000">
                      <a:alpha val="43137"/>
                    </a:srgbClr>
                  </a:outerShdw>
                </a:effectLst>
                <a:latin typeface="Calibri" panose="020F0502020204030204" pitchFamily="34" charset="0"/>
                <a:ea typeface="+mj-ea"/>
                <a:cs typeface="+mj-cs"/>
              </a:rPr>
              <a:t>R</a:t>
            </a:r>
            <a:r>
              <a:rPr lang="en-US" sz="3600" b="1" dirty="0">
                <a:effectLst>
                  <a:outerShdw blurRad="38100" dist="38100" dir="2700000" algn="tl">
                    <a:srgbClr val="000000">
                      <a:alpha val="43137"/>
                    </a:srgbClr>
                  </a:outerShdw>
                </a:effectLst>
              </a:rPr>
              <a:t>ead.</a:t>
            </a:r>
          </a:p>
          <a:p>
            <a:pPr marL="0" indent="0">
              <a:buNone/>
            </a:pPr>
            <a:r>
              <a:rPr lang="en-US" sz="3600" b="1" dirty="0">
                <a:effectLst>
                  <a:outerShdw blurRad="38100" dist="38100" dir="2700000" algn="tl">
                    <a:srgbClr val="000000">
                      <a:alpha val="43137"/>
                    </a:srgbClr>
                  </a:outerShdw>
                </a:effectLst>
              </a:rPr>
              <a:t>But we do not just read straight through.</a:t>
            </a:r>
          </a:p>
          <a:p>
            <a:pPr marL="0" indent="0">
              <a:buNone/>
            </a:pPr>
            <a:r>
              <a:rPr lang="en-US" sz="3600" b="1" dirty="0">
                <a:effectLst>
                  <a:outerShdw blurRad="38100" dist="38100" dir="2700000" algn="tl">
                    <a:srgbClr val="000000">
                      <a:alpha val="43137"/>
                    </a:srgbClr>
                  </a:outerShdw>
                </a:effectLst>
              </a:rPr>
              <a:t>We read a section at a time, and after each section we recite.</a:t>
            </a:r>
          </a:p>
          <a:p>
            <a:pPr marL="0" indent="0">
              <a:buNone/>
            </a:pPr>
            <a:endParaRPr lang="en-US" sz="3600" b="1" dirty="0">
              <a:effectLst>
                <a:outerShdw blurRad="38100" dist="38100" dir="2700000" algn="tl">
                  <a:srgbClr val="000000">
                    <a:alpha val="43137"/>
                  </a:srgbClr>
                </a:outerShdw>
              </a:effectLst>
            </a:endParaRPr>
          </a:p>
          <a:p>
            <a:pPr marL="0" indent="0">
              <a:buNone/>
            </a:pPr>
            <a:endParaRPr lang="en-US" sz="3600" b="1" dirty="0">
              <a:effectLst>
                <a:outerShdw blurRad="38100" dist="38100" dir="2700000" algn="tl">
                  <a:srgbClr val="000000">
                    <a:alpha val="43137"/>
                  </a:srgbClr>
                </a:outerShdw>
              </a:effectLst>
            </a:endParaRP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04209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Read</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A “section” is a naturally formed unit of the assignment. </a:t>
            </a:r>
          </a:p>
          <a:p>
            <a:pPr marL="0" indent="0">
              <a:buNone/>
            </a:pPr>
            <a:r>
              <a:rPr lang="en-US" sz="3600" b="1" dirty="0">
                <a:effectLst>
                  <a:outerShdw blurRad="38100" dist="38100" dir="2700000" algn="tl">
                    <a:srgbClr val="000000">
                      <a:alpha val="43137"/>
                    </a:srgbClr>
                  </a:outerShdw>
                </a:effectLst>
              </a:rPr>
              <a:t>Often, these are formed by the way a chapter is broken into parts.</a:t>
            </a:r>
          </a:p>
          <a:p>
            <a:pPr marL="0" indent="0">
              <a:buNone/>
            </a:pPr>
            <a:r>
              <a:rPr lang="en-US" sz="3600" b="1" dirty="0">
                <a:effectLst>
                  <a:outerShdw blurRad="38100" dist="38100" dir="2700000" algn="tl">
                    <a:srgbClr val="000000">
                      <a:alpha val="43137"/>
                    </a:srgbClr>
                  </a:outerShdw>
                </a:effectLst>
              </a:rPr>
              <a:t>Other times, you will stop because your brain feels full.</a:t>
            </a:r>
          </a:p>
          <a:p>
            <a:pPr marL="0" indent="0">
              <a:buNone/>
            </a:pPr>
            <a:r>
              <a:rPr lang="en-US" sz="3600" b="1" dirty="0">
                <a:effectLst>
                  <a:outerShdw blurRad="38100" dist="38100" dir="2700000" algn="tl">
                    <a:srgbClr val="000000">
                      <a:alpha val="43137"/>
                    </a:srgbClr>
                  </a:outerShdw>
                </a:effectLst>
              </a:rPr>
              <a:t>One develops a feel for when to pause through practice of the method.  If too much seems to be dropping out, the section is too long, and you should pause more often.</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879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Recite</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At the end of each section, you pause in reading…</a:t>
            </a:r>
          </a:p>
          <a:p>
            <a:pPr marL="0" indent="0">
              <a:buNone/>
            </a:pPr>
            <a:r>
              <a:rPr lang="en-US" sz="3600" b="1" dirty="0">
                <a:effectLst>
                  <a:outerShdw blurRad="38100" dist="38100" dir="2700000" algn="tl">
                    <a:srgbClr val="000000">
                      <a:alpha val="43137"/>
                    </a:srgbClr>
                  </a:outerShdw>
                </a:effectLst>
              </a:rPr>
              <a:t>…to </a:t>
            </a:r>
            <a:r>
              <a:rPr lang="en-US" sz="4800" b="1" dirty="0">
                <a:effectLst>
                  <a:outerShdw blurRad="38100" dist="38100" dir="2700000" algn="tl">
                    <a:srgbClr val="000000">
                      <a:alpha val="43137"/>
                    </a:srgbClr>
                  </a:outerShdw>
                </a:effectLst>
                <a:latin typeface="Calibri" panose="020F0502020204030204" pitchFamily="34" charset="0"/>
                <a:ea typeface="+mj-ea"/>
                <a:cs typeface="+mj-cs"/>
              </a:rPr>
              <a:t>R</a:t>
            </a:r>
            <a:r>
              <a:rPr lang="en-US" sz="3600" b="1" dirty="0">
                <a:effectLst>
                  <a:outerShdw blurRad="38100" dist="38100" dir="2700000" algn="tl">
                    <a:srgbClr val="000000">
                      <a:alpha val="43137"/>
                    </a:srgbClr>
                  </a:outerShdw>
                </a:effectLst>
              </a:rPr>
              <a:t>ecite - say in your own words what you just read.</a:t>
            </a:r>
          </a:p>
          <a:p>
            <a:pPr marL="0" indent="0">
              <a:buNone/>
            </a:pPr>
            <a:r>
              <a:rPr lang="en-US" sz="3600" b="1" dirty="0">
                <a:effectLst>
                  <a:outerShdw blurRad="38100" dist="38100" dir="2700000" algn="tl">
                    <a:srgbClr val="000000">
                      <a:alpha val="43137"/>
                    </a:srgbClr>
                  </a:outerShdw>
                </a:effectLst>
              </a:rPr>
              <a:t>If you can’t say it in your own words, you did not understand what you read adequately.</a:t>
            </a:r>
          </a:p>
          <a:p>
            <a:pPr marL="0" indent="0">
              <a:buNone/>
            </a:pPr>
            <a:r>
              <a:rPr lang="en-US" sz="3600" b="1" i="1" dirty="0">
                <a:effectLst>
                  <a:outerShdw blurRad="38100" dist="38100" dir="2700000" algn="tl">
                    <a:srgbClr val="000000">
                      <a:alpha val="43137"/>
                    </a:srgbClr>
                  </a:outerShdw>
                </a:effectLst>
              </a:rPr>
              <a:t>Inadequate understanding is one of the leading causes of plagiarism.</a:t>
            </a:r>
          </a:p>
          <a:p>
            <a:pPr marL="0" indent="0">
              <a:buNone/>
            </a:pPr>
            <a:endParaRPr lang="en-US" sz="36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60204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Recite</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a:bodyPr>
          <a:lstStyle/>
          <a:p>
            <a:pPr marL="0" indent="0">
              <a:buNone/>
            </a:pPr>
            <a:r>
              <a:rPr lang="en-US" sz="3600" b="1" dirty="0">
                <a:effectLst>
                  <a:outerShdw blurRad="38100" dist="38100" dir="2700000" algn="tl">
                    <a:srgbClr val="000000">
                      <a:alpha val="43137"/>
                    </a:srgbClr>
                  </a:outerShdw>
                </a:effectLst>
              </a:rPr>
              <a:t>If you did not understand, go back and read again.</a:t>
            </a:r>
          </a:p>
          <a:p>
            <a:pPr marL="0" indent="0">
              <a:buNone/>
            </a:pPr>
            <a:r>
              <a:rPr lang="en-US" sz="3600" b="1" dirty="0">
                <a:effectLst>
                  <a:outerShdw blurRad="38100" dist="38100" dir="2700000" algn="tl">
                    <a:srgbClr val="000000">
                      <a:alpha val="43137"/>
                    </a:srgbClr>
                  </a:outerShdw>
                </a:effectLst>
              </a:rPr>
              <a:t>If you still don’t understand, then it is time to use other sources of information.</a:t>
            </a:r>
          </a:p>
          <a:p>
            <a:pPr marL="0" indent="0">
              <a:buNone/>
            </a:pPr>
            <a:r>
              <a:rPr lang="en-US" sz="3600" b="1" dirty="0">
                <a:effectLst>
                  <a:outerShdw blurRad="38100" dist="38100" dir="2700000" algn="tl">
                    <a:srgbClr val="000000">
                      <a:alpha val="43137"/>
                    </a:srgbClr>
                  </a:outerShdw>
                </a:effectLst>
              </a:rPr>
              <a:t>When you can accurately recite what you just read and you know you understand that section, then move on to the next section.</a:t>
            </a:r>
          </a:p>
          <a:p>
            <a:pPr marL="0" indent="0">
              <a:buNone/>
            </a:pPr>
            <a:endParaRPr lang="en-US" sz="36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11649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82036"/>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  Review</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950800"/>
            <a:ext cx="11219816" cy="5736871"/>
          </a:xfrm>
        </p:spPr>
        <p:txBody>
          <a:bodyPr>
            <a:normAutofit/>
          </a:bodyPr>
          <a:lstStyle/>
          <a:p>
            <a:pPr marL="0" indent="0">
              <a:buNone/>
            </a:pPr>
            <a:r>
              <a:rPr lang="en-US" sz="3600" b="1" dirty="0">
                <a:effectLst>
                  <a:outerShdw blurRad="38100" dist="38100" dir="2700000" algn="tl">
                    <a:srgbClr val="000000">
                      <a:alpha val="43137"/>
                    </a:srgbClr>
                  </a:outerShdw>
                </a:effectLst>
              </a:rPr>
              <a:t>After you have read and recited through the entire assignment, or you are just stopping for now, take the time to do a quick review.</a:t>
            </a:r>
          </a:p>
          <a:p>
            <a:pPr marL="0" indent="0">
              <a:buNone/>
            </a:pPr>
            <a:r>
              <a:rPr lang="en-US" sz="3600" b="1" dirty="0">
                <a:effectLst>
                  <a:outerShdw blurRad="38100" dist="38100" dir="2700000" algn="tl">
                    <a:srgbClr val="000000">
                      <a:alpha val="43137"/>
                    </a:srgbClr>
                  </a:outerShdw>
                </a:effectLst>
              </a:rPr>
              <a:t>The </a:t>
            </a:r>
            <a:r>
              <a:rPr lang="en-US" sz="4800" b="1" dirty="0">
                <a:effectLst>
                  <a:outerShdw blurRad="38100" dist="38100" dir="2700000" algn="tl">
                    <a:srgbClr val="000000">
                      <a:alpha val="43137"/>
                    </a:srgbClr>
                  </a:outerShdw>
                </a:effectLst>
                <a:latin typeface="Calibri" panose="020F0502020204030204" pitchFamily="34" charset="0"/>
                <a:ea typeface="+mj-ea"/>
                <a:cs typeface="+mj-cs"/>
              </a:rPr>
              <a:t>R</a:t>
            </a:r>
            <a:r>
              <a:rPr lang="en-US" sz="3600" b="1" dirty="0">
                <a:effectLst>
                  <a:outerShdw blurRad="38100" dist="38100" dir="2700000" algn="tl">
                    <a:srgbClr val="000000">
                      <a:alpha val="43137"/>
                    </a:srgbClr>
                  </a:outerShdw>
                </a:effectLst>
              </a:rPr>
              <a:t>eview is at least as valuable to you as the initial read.</a:t>
            </a:r>
          </a:p>
          <a:p>
            <a:pPr marL="0" indent="0">
              <a:buNone/>
            </a:pPr>
            <a:r>
              <a:rPr lang="en-US" sz="3600" b="1" dirty="0">
                <a:effectLst>
                  <a:outerShdw blurRad="38100" dist="38100" dir="2700000" algn="tl">
                    <a:srgbClr val="000000">
                      <a:alpha val="43137"/>
                    </a:srgbClr>
                  </a:outerShdw>
                </a:effectLst>
              </a:rPr>
              <a:t>The review is valuable because it takes you back out to the big picture view…</a:t>
            </a:r>
          </a:p>
          <a:p>
            <a:pPr marL="0" indent="0">
              <a:buNone/>
            </a:pPr>
            <a:r>
              <a:rPr lang="en-US" sz="3600" b="1" dirty="0">
                <a:effectLst>
                  <a:outerShdw blurRad="38100" dist="38100" dir="2700000" algn="tl">
                    <a:srgbClr val="000000">
                      <a:alpha val="43137"/>
                    </a:srgbClr>
                  </a:outerShdw>
                </a:effectLst>
              </a:rPr>
              <a:t>…while sorting the facts into place on the grand outline.</a:t>
            </a:r>
          </a:p>
          <a:p>
            <a:pPr marL="0" indent="0">
              <a:buNone/>
            </a:pPr>
            <a:r>
              <a:rPr lang="en-US" sz="3600" b="1" dirty="0">
                <a:effectLst>
                  <a:outerShdw blurRad="38100" dist="38100" dir="2700000" algn="tl">
                    <a:srgbClr val="000000">
                      <a:alpha val="43137"/>
                    </a:srgbClr>
                  </a:outerShdw>
                </a:effectLst>
              </a:rPr>
              <a:t>This assists the brain in consolidating the information to long term memory.</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436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Metacognition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88125"/>
            <a:ext cx="11038902" cy="4788838"/>
          </a:xfrm>
        </p:spPr>
        <p:txBody>
          <a:bodyPr>
            <a:normAutofit lnSpcReduction="10000"/>
          </a:bodyPr>
          <a:lstStyle/>
          <a:p>
            <a:pPr marL="0" indent="0">
              <a:buNone/>
            </a:pPr>
            <a:r>
              <a:rPr lang="en-US" sz="3600" dirty="0">
                <a:effectLst>
                  <a:outerShdw blurRad="38100" dist="38100" dir="2700000" algn="tl">
                    <a:srgbClr val="000000">
                      <a:alpha val="43137"/>
                    </a:srgbClr>
                  </a:outerShdw>
                </a:effectLst>
              </a:rPr>
              <a:t>OK, so you  tie your shoes the same way most of the time, but why is that important?</a:t>
            </a:r>
          </a:p>
          <a:p>
            <a:pPr marL="0" indent="0">
              <a:buNone/>
            </a:pPr>
            <a:r>
              <a:rPr lang="en-US" sz="3600" dirty="0">
                <a:effectLst>
                  <a:outerShdw blurRad="38100" dist="38100" dir="2700000" algn="tl">
                    <a:srgbClr val="000000">
                      <a:alpha val="43137"/>
                    </a:srgbClr>
                  </a:outerShdw>
                </a:effectLst>
              </a:rPr>
              <a:t>Because much of what you do every day is </a:t>
            </a:r>
            <a:r>
              <a:rPr lang="en-US" sz="3600" i="1" dirty="0">
                <a:effectLst>
                  <a:outerShdw blurRad="38100" dist="38100" dir="2700000" algn="tl">
                    <a:srgbClr val="000000">
                      <a:alpha val="43137"/>
                    </a:srgbClr>
                  </a:outerShdw>
                </a:effectLst>
              </a:rPr>
              <a:t>pattern-routinized behavior</a:t>
            </a:r>
            <a:r>
              <a:rPr lang="en-US" sz="3600" dirty="0">
                <a:effectLst>
                  <a:outerShdw blurRad="38100" dist="38100" dir="2700000" algn="tl">
                    <a:srgbClr val="000000">
                      <a:alpha val="43137"/>
                    </a:srgbClr>
                  </a:outerShdw>
                </a:effectLst>
              </a:rPr>
              <a:t>.  </a:t>
            </a:r>
          </a:p>
          <a:p>
            <a:pPr marL="0" indent="0">
              <a:buNone/>
            </a:pPr>
            <a:r>
              <a:rPr lang="en-US" sz="3600" i="1" dirty="0">
                <a:effectLst>
                  <a:outerShdw blurRad="38100" dist="38100" dir="2700000" algn="tl">
                    <a:srgbClr val="000000">
                      <a:alpha val="43137"/>
                    </a:srgbClr>
                  </a:outerShdw>
                </a:effectLst>
              </a:rPr>
              <a:t>You don’t think about it, you just do it</a:t>
            </a:r>
            <a:r>
              <a:rPr lang="en-US" sz="3600" dirty="0">
                <a:effectLst>
                  <a:outerShdw blurRad="38100" dist="38100" dir="2700000" algn="tl">
                    <a:srgbClr val="000000">
                      <a:alpha val="43137"/>
                    </a:srgbClr>
                  </a:outerShdw>
                </a:effectLst>
              </a:rPr>
              <a:t>. You just do it the same way, every time, even if the way it is being done is not effective.</a:t>
            </a:r>
          </a:p>
          <a:p>
            <a:pPr marL="0" indent="0">
              <a:buNone/>
            </a:pPr>
            <a:r>
              <a:rPr lang="en-US" sz="3600" dirty="0">
                <a:effectLst>
                  <a:outerShdw blurRad="38100" dist="38100" dir="2700000" algn="tl">
                    <a:srgbClr val="000000">
                      <a:alpha val="43137"/>
                    </a:srgbClr>
                  </a:outerShdw>
                </a:effectLst>
              </a:rPr>
              <a:t>You can build pattern-routinized behavior that will help you be a stronger student.  </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341022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SQ3R</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219816" cy="5020192"/>
          </a:xfrm>
        </p:spPr>
        <p:txBody>
          <a:bodyPr>
            <a:normAutofit lnSpcReduction="10000"/>
          </a:bodyPr>
          <a:lstStyle/>
          <a:p>
            <a:pPr marL="0" indent="0">
              <a:buNone/>
            </a:pPr>
            <a:r>
              <a:rPr lang="en-US" sz="3600" b="1" dirty="0">
                <a:effectLst>
                  <a:outerShdw blurRad="38100" dist="38100" dir="2700000" algn="tl">
                    <a:srgbClr val="000000">
                      <a:alpha val="43137"/>
                    </a:srgbClr>
                  </a:outerShdw>
                </a:effectLst>
              </a:rPr>
              <a:t>SQ3R is useful for more…</a:t>
            </a:r>
          </a:p>
          <a:p>
            <a:pPr marL="0" indent="0">
              <a:buNone/>
            </a:pPr>
            <a:r>
              <a:rPr lang="en-US" sz="3600" b="1" dirty="0">
                <a:effectLst>
                  <a:outerShdw blurRad="38100" dist="38100" dir="2700000" algn="tl">
                    <a:srgbClr val="000000">
                      <a:alpha val="43137"/>
                    </a:srgbClr>
                  </a:outerShdw>
                </a:effectLst>
              </a:rPr>
              <a:t>You can use it to structure any self study.</a:t>
            </a:r>
          </a:p>
          <a:p>
            <a:pPr marL="0" indent="0">
              <a:buNone/>
            </a:pPr>
            <a:r>
              <a:rPr lang="en-US" sz="3600" b="1" dirty="0">
                <a:effectLst>
                  <a:outerShdw blurRad="38100" dist="38100" dir="2700000" algn="tl">
                    <a:srgbClr val="000000">
                      <a:alpha val="43137"/>
                    </a:srgbClr>
                  </a:outerShdw>
                </a:effectLst>
              </a:rPr>
              <a:t>Or to structure work problems and the information you gather in order to solve them.</a:t>
            </a:r>
          </a:p>
          <a:p>
            <a:pPr marL="0" indent="0">
              <a:buNone/>
            </a:pPr>
            <a:endParaRPr lang="en-US" sz="3200" b="1" dirty="0">
              <a:effectLst>
                <a:outerShdw blurRad="38100" dist="38100" dir="2700000" algn="tl">
                  <a:srgbClr val="000000">
                    <a:alpha val="43137"/>
                  </a:srgbClr>
                </a:outerShdw>
              </a:effectLst>
            </a:endParaRPr>
          </a:p>
          <a:p>
            <a:pPr marL="0" indent="0">
              <a:buNone/>
            </a:pPr>
            <a:r>
              <a:rPr lang="en-US" sz="3600" b="1" dirty="0">
                <a:effectLst>
                  <a:outerShdw blurRad="38100" dist="38100" dir="2700000" algn="tl">
                    <a:srgbClr val="000000">
                      <a:alpha val="43137"/>
                    </a:srgbClr>
                  </a:outerShdw>
                </a:effectLst>
              </a:rPr>
              <a:t>At a still broader level, we can learn from using SQ3R to take organized, systematic approach to almost anything.</a:t>
            </a:r>
          </a:p>
          <a:p>
            <a:pPr marL="0" indent="0">
              <a:buNone/>
            </a:pPr>
            <a:r>
              <a:rPr lang="en-US" sz="3600" b="1" dirty="0">
                <a:effectLst>
                  <a:outerShdw blurRad="38100" dist="38100" dir="2700000" algn="tl">
                    <a:srgbClr val="000000">
                      <a:alpha val="43137"/>
                    </a:srgbClr>
                  </a:outerShdw>
                </a:effectLst>
              </a:rPr>
              <a:t>With SQ3R we are attending to the process before we go after the content.</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032112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87936-AC68-467E-8EEA-8A399BE37AFE}"/>
              </a:ext>
            </a:extLst>
          </p:cNvPr>
          <p:cNvSpPr>
            <a:spLocks noGrp="1"/>
          </p:cNvSpPr>
          <p:nvPr>
            <p:ph type="title"/>
          </p:nvPr>
        </p:nvSpPr>
        <p:spPr>
          <a:xfrm>
            <a:off x="831476" y="2755433"/>
            <a:ext cx="10529047" cy="1347134"/>
          </a:xfrm>
        </p:spPr>
        <p:txBody>
          <a:bodyPr>
            <a:normAutofit/>
          </a:bodyPr>
          <a:lstStyle/>
          <a:p>
            <a:pPr algn="ctr"/>
            <a:r>
              <a:rPr lang="en-US" sz="4800" b="1" dirty="0">
                <a:effectLst>
                  <a:outerShdw blurRad="38100" dist="38100" dir="2700000" algn="tl">
                    <a:srgbClr val="000000">
                      <a:alpha val="43137"/>
                    </a:srgbClr>
                  </a:outerShdw>
                </a:effectLst>
                <a:latin typeface="Calibri" panose="020F0502020204030204" pitchFamily="34" charset="0"/>
              </a:rPr>
              <a:t>Assignment Performance Strategies</a:t>
            </a:r>
          </a:p>
        </p:txBody>
      </p:sp>
    </p:spTree>
    <p:extLst>
      <p:ext uri="{BB962C8B-B14F-4D97-AF65-F5344CB8AC3E}">
        <p14:creationId xmlns:p14="http://schemas.microsoft.com/office/powerpoint/2010/main" val="3766672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Assignment Performance Strategies</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The sequence outlined in the first section contains the essential elements for executing an assignment.</a:t>
            </a:r>
          </a:p>
          <a:p>
            <a:pPr marL="0" indent="0">
              <a:buNone/>
            </a:pPr>
            <a:r>
              <a:rPr lang="en-US" sz="3600" b="1" dirty="0">
                <a:effectLst>
                  <a:outerShdw blurRad="38100" dist="38100" dir="2700000" algn="tl">
                    <a:srgbClr val="000000">
                      <a:alpha val="43137"/>
                    </a:srgbClr>
                  </a:outerShdw>
                </a:effectLst>
              </a:rPr>
              <a:t>This section outlines some additional considerations for when one is doing the written assignment.</a:t>
            </a:r>
          </a:p>
          <a:p>
            <a:pPr marL="0" indent="0">
              <a:buNone/>
            </a:pPr>
            <a:r>
              <a:rPr lang="en-US" sz="3600" b="1" dirty="0">
                <a:effectLst>
                  <a:outerShdw blurRad="38100" dist="38100" dir="2700000" algn="tl">
                    <a:srgbClr val="000000">
                      <a:alpha val="43137"/>
                    </a:srgbClr>
                  </a:outerShdw>
                </a:effectLst>
              </a:rPr>
              <a:t>Again, for emphasis, be sure you understand what the assignment is asking you to do.  Be sure that you correctly interpret the </a:t>
            </a:r>
            <a:r>
              <a:rPr lang="en-US" sz="3600" b="1" dirty="0">
                <a:effectLst>
                  <a:outerShdw blurRad="38100" dist="38100" dir="2700000" algn="tl">
                    <a:srgbClr val="000000">
                      <a:alpha val="43137"/>
                    </a:srgbClr>
                  </a:outerShdw>
                </a:effectLst>
                <a:hlinkClick r:id="rId2"/>
              </a:rPr>
              <a:t>signal words</a:t>
            </a:r>
            <a:r>
              <a:rPr lang="en-US" sz="3600" b="1" dirty="0">
                <a:effectLst>
                  <a:outerShdw blurRad="38100" dist="38100" dir="2700000" algn="tl">
                    <a:srgbClr val="000000">
                      <a:alpha val="43137"/>
                    </a:srgbClr>
                  </a:outerShdw>
                </a:effectLst>
              </a:rPr>
              <a:t>, and do what they tell you to do.</a:t>
            </a:r>
          </a:p>
        </p:txBody>
      </p:sp>
    </p:spTree>
    <p:extLst>
      <p:ext uri="{BB962C8B-B14F-4D97-AF65-F5344CB8AC3E}">
        <p14:creationId xmlns:p14="http://schemas.microsoft.com/office/powerpoint/2010/main" val="17613532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Assignment Performance Strategies</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Effective performance strategies start with determining assignment requirements, then acquiring the knowledge to do the assignment (SQ3R).</a:t>
            </a:r>
          </a:p>
          <a:p>
            <a:pPr marL="0" indent="0">
              <a:buNone/>
            </a:pPr>
            <a:r>
              <a:rPr lang="en-US" sz="3600" b="1" dirty="0">
                <a:effectLst>
                  <a:outerShdw blurRad="38100" dist="38100" dir="2700000" algn="tl">
                    <a:srgbClr val="000000">
                      <a:alpha val="43137"/>
                    </a:srgbClr>
                  </a:outerShdw>
                </a:effectLst>
              </a:rPr>
              <a:t>The next step is to </a:t>
            </a:r>
            <a:r>
              <a:rPr lang="en-US" sz="4800" b="1" dirty="0">
                <a:effectLst>
                  <a:outerShdw blurRad="38100" dist="38100" dir="2700000" algn="tl">
                    <a:srgbClr val="000000">
                      <a:alpha val="43137"/>
                    </a:srgbClr>
                  </a:outerShdw>
                </a:effectLst>
                <a:latin typeface="Calibri" panose="020F0502020204030204" pitchFamily="34" charset="0"/>
                <a:ea typeface="+mj-ea"/>
                <a:cs typeface="+mj-cs"/>
              </a:rPr>
              <a:t>O</a:t>
            </a:r>
            <a:r>
              <a:rPr lang="en-US" sz="3600" b="1" dirty="0">
                <a:effectLst>
                  <a:outerShdw blurRad="38100" dist="38100" dir="2700000" algn="tl">
                    <a:srgbClr val="000000">
                      <a:alpha val="43137"/>
                    </a:srgbClr>
                  </a:outerShdw>
                </a:effectLst>
              </a:rPr>
              <a:t>utline the assignment requirements. This serves both as anchors for writing and as a checklist, to be used to determine whether all assignment requirements have been met.</a:t>
            </a:r>
          </a:p>
          <a:p>
            <a:pPr marL="0" indent="0">
              <a:buNone/>
            </a:pPr>
            <a:r>
              <a:rPr lang="en-US" sz="3600" b="1" dirty="0">
                <a:effectLst>
                  <a:outerShdw blurRad="38100" dist="38100" dir="2700000" algn="tl">
                    <a:srgbClr val="000000">
                      <a:alpha val="43137"/>
                    </a:srgbClr>
                  </a:outerShdw>
                </a:effectLst>
              </a:rPr>
              <a:t>The outline integrates the relevant unit academic concepts into the outline of requirements. </a:t>
            </a:r>
          </a:p>
        </p:txBody>
      </p:sp>
    </p:spTree>
    <p:extLst>
      <p:ext uri="{BB962C8B-B14F-4D97-AF65-F5344CB8AC3E}">
        <p14:creationId xmlns:p14="http://schemas.microsoft.com/office/powerpoint/2010/main" val="27939206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0" y="144789"/>
            <a:ext cx="11589745"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Assignment Performance Strategies: APA</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Even if the assignment requirements do not include doing the assignment in APA format,  use the APA formatting guidelines.</a:t>
            </a:r>
          </a:p>
          <a:p>
            <a:pPr marL="0" indent="0">
              <a:buNone/>
            </a:pPr>
            <a:r>
              <a:rPr lang="en-US" sz="3600" b="1" dirty="0">
                <a:effectLst>
                  <a:outerShdw blurRad="38100" dist="38100" dir="2700000" algn="tl">
                    <a:srgbClr val="000000">
                      <a:alpha val="43137"/>
                    </a:srgbClr>
                  </a:outerShdw>
                </a:effectLst>
              </a:rPr>
              <a:t>APA format is a mental discipline; taking a systematic approach to the written assignment reinforces a systematic approach to learning the relevant concepts. </a:t>
            </a:r>
          </a:p>
          <a:p>
            <a:pPr marL="0" indent="0">
              <a:buNone/>
            </a:pPr>
            <a:r>
              <a:rPr lang="en-US" sz="3600" b="1" dirty="0">
                <a:effectLst>
                  <a:outerShdw blurRad="38100" dist="38100" dir="2700000" algn="tl">
                    <a:srgbClr val="000000">
                      <a:alpha val="43137"/>
                    </a:srgbClr>
                  </a:outerShdw>
                </a:effectLst>
              </a:rPr>
              <a:t>A paper done in APA format makes a good first impression on the reader (your instructor), which can translate to a better grade. </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253915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0" y="144789"/>
            <a:ext cx="11353800" cy="868764"/>
          </a:xfrm>
        </p:spPr>
        <p:txBody>
          <a:bodyPr/>
          <a:lstStyle/>
          <a:p>
            <a:pPr algn="ctr"/>
            <a:r>
              <a:rPr lang="en-US" sz="4800" b="1" dirty="0">
                <a:effectLst>
                  <a:outerShdw blurRad="38100" dist="38100" dir="2700000" algn="tl">
                    <a:srgbClr val="000000">
                      <a:alpha val="43137"/>
                    </a:srgbClr>
                  </a:outerShdw>
                </a:effectLst>
                <a:latin typeface="Calibri" panose="020F0502020204030204" pitchFamily="34" charset="0"/>
              </a:rPr>
              <a:t>Assignment Performance Strategies: APA</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50843" y="1156771"/>
            <a:ext cx="11038902" cy="5020192"/>
          </a:xfrm>
        </p:spPr>
        <p:txBody>
          <a:bodyPr>
            <a:normAutofit/>
          </a:bodyPr>
          <a:lstStyle/>
          <a:p>
            <a:pPr marL="0" indent="0">
              <a:buNone/>
            </a:pPr>
            <a:r>
              <a:rPr lang="en-US" sz="3600" b="1" dirty="0">
                <a:effectLst>
                  <a:outerShdw blurRad="38100" dist="38100" dir="2700000" algn="tl">
                    <a:srgbClr val="000000">
                      <a:alpha val="43137"/>
                    </a:srgbClr>
                  </a:outerShdw>
                </a:effectLst>
              </a:rPr>
              <a:t>I recommend use of an APA template file.  A template file is available, along with other APA resources, at http://careered.libguides.com/aiuapa </a:t>
            </a:r>
          </a:p>
          <a:p>
            <a:pPr marL="0" indent="0">
              <a:buNone/>
            </a:pPr>
            <a:r>
              <a:rPr lang="en-US" sz="3600" b="1" dirty="0">
                <a:effectLst>
                  <a:outerShdw blurRad="38100" dist="38100" dir="2700000" algn="tl">
                    <a:srgbClr val="000000">
                      <a:alpha val="43137"/>
                    </a:srgbClr>
                  </a:outerShdw>
                </a:effectLst>
              </a:rPr>
              <a:t>Please see also https://owl.english.purdue.edu/owl/resource/560/01/  for a comprehensive guide to APA format.</a:t>
            </a:r>
          </a:p>
          <a:p>
            <a:pPr marL="0" indent="0">
              <a:buNone/>
            </a:pPr>
            <a:r>
              <a:rPr lang="en-US" sz="3600" b="1" dirty="0">
                <a:effectLst>
                  <a:outerShdw blurRad="38100" dist="38100" dir="2700000" algn="tl">
                    <a:srgbClr val="000000">
                      <a:alpha val="43137"/>
                    </a:srgbClr>
                  </a:outerShdw>
                </a:effectLst>
              </a:rPr>
              <a:t>There is a video tutorial on setting up a paper in APA format at https://www.youtube.com/watch?v=sjGyP89quho.</a:t>
            </a:r>
          </a:p>
          <a:p>
            <a:pPr marL="0" indent="0">
              <a:buNone/>
            </a:pP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96378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0" y="1"/>
            <a:ext cx="12192000" cy="968188"/>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Structuring</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699247" y="1048872"/>
            <a:ext cx="10654553" cy="5558116"/>
          </a:xfrm>
        </p:spPr>
        <p:txBody>
          <a:bodyPr>
            <a:normAutofit fontScale="92500" lnSpcReduction="10000"/>
          </a:bodyPr>
          <a:lstStyle/>
          <a:p>
            <a:pPr marL="0" indent="0">
              <a:buNone/>
            </a:pPr>
            <a:r>
              <a:rPr lang="en-US" sz="3600" b="1" dirty="0">
                <a:effectLst>
                  <a:outerShdw blurRad="38100" dist="38100" dir="2700000" algn="tl">
                    <a:srgbClr val="000000">
                      <a:alpha val="43137"/>
                    </a:srgbClr>
                  </a:outerShdw>
                </a:effectLst>
              </a:rPr>
              <a:t>Use the structuring of the paper to organize the content for the reader.</a:t>
            </a:r>
          </a:p>
          <a:p>
            <a:pPr marL="0" indent="0">
              <a:buNone/>
            </a:pPr>
            <a:r>
              <a:rPr lang="en-US" sz="3600" b="1" dirty="0">
                <a:effectLst>
                  <a:outerShdw blurRad="38100" dist="38100" dir="2700000" algn="tl">
                    <a:srgbClr val="000000">
                      <a:alpha val="43137"/>
                    </a:srgbClr>
                  </a:outerShdw>
                </a:effectLst>
              </a:rPr>
              <a:t>Provide an overview in the abstract and in an introduction.</a:t>
            </a:r>
          </a:p>
          <a:p>
            <a:pPr marL="0" indent="0">
              <a:buNone/>
            </a:pPr>
            <a:r>
              <a:rPr lang="en-US" sz="3600" b="1" dirty="0">
                <a:effectLst>
                  <a:outerShdw blurRad="38100" dist="38100" dir="2700000" algn="tl">
                    <a:srgbClr val="000000">
                      <a:alpha val="43137"/>
                    </a:srgbClr>
                  </a:outerShdw>
                </a:effectLst>
              </a:rPr>
              <a:t>In APA format, there should not be a section header titled Introduction. The first text after the abstract is assumed to be an introduction.</a:t>
            </a:r>
          </a:p>
          <a:p>
            <a:pPr marL="0" indent="0">
              <a:buNone/>
            </a:pPr>
            <a:r>
              <a:rPr lang="en-US" sz="3600" b="1" dirty="0">
                <a:effectLst>
                  <a:outerShdw blurRad="38100" dist="38100" dir="2700000" algn="tl">
                    <a:srgbClr val="000000">
                      <a:alpha val="43137"/>
                    </a:srgbClr>
                  </a:outerShdw>
                </a:effectLst>
              </a:rPr>
              <a:t>Use headers to organize your content. </a:t>
            </a:r>
          </a:p>
          <a:p>
            <a:pPr marL="0" indent="0">
              <a:buNone/>
            </a:pPr>
            <a:r>
              <a:rPr lang="en-US" sz="3600" b="1" dirty="0">
                <a:effectLst>
                  <a:outerShdw blurRad="38100" dist="38100" dir="2700000" algn="tl">
                    <a:srgbClr val="000000">
                      <a:alpha val="43137"/>
                    </a:srgbClr>
                  </a:outerShdw>
                </a:effectLst>
              </a:rPr>
              <a:t>There is an excellent tutorial on APA headers at </a:t>
            </a:r>
            <a:r>
              <a:rPr lang="en-US" sz="3600" b="1" dirty="0">
                <a:effectLst>
                  <a:outerShdw blurRad="38100" dist="38100" dir="2700000" algn="tl">
                    <a:srgbClr val="000000">
                      <a:alpha val="43137"/>
                    </a:srgbClr>
                  </a:outerShdw>
                </a:effectLst>
                <a:hlinkClick r:id="rId2"/>
              </a:rPr>
              <a:t>https://owl.english.purdue.edu/owl/resource/560/16/</a:t>
            </a:r>
            <a:endParaRPr lang="en-US" sz="3600" b="1" dirty="0">
              <a:effectLst>
                <a:outerShdw blurRad="38100" dist="38100" dir="2700000" algn="tl">
                  <a:srgbClr val="000000">
                    <a:alpha val="43137"/>
                  </a:srgbClr>
                </a:outerShdw>
              </a:effectLst>
            </a:endParaRPr>
          </a:p>
          <a:p>
            <a:pPr marL="0" indent="0">
              <a:buNone/>
            </a:pPr>
            <a:r>
              <a:rPr lang="en-US" sz="3600" b="1" dirty="0">
                <a:effectLst>
                  <a:outerShdw blurRad="38100" dist="38100" dir="2700000" algn="tl">
                    <a:srgbClr val="000000">
                      <a:alpha val="43137"/>
                    </a:srgbClr>
                  </a:outerShdw>
                </a:effectLst>
              </a:rPr>
              <a:t>If you are presenting a lot of data, use tables and figures to organize the data and provide a quick visual summarization.</a:t>
            </a:r>
          </a:p>
        </p:txBody>
      </p:sp>
    </p:spTree>
    <p:extLst>
      <p:ext uri="{BB962C8B-B14F-4D97-AF65-F5344CB8AC3E}">
        <p14:creationId xmlns:p14="http://schemas.microsoft.com/office/powerpoint/2010/main" val="27534739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0" y="1"/>
            <a:ext cx="12192000" cy="968188"/>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Structuring</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699247" y="1048872"/>
            <a:ext cx="10654553" cy="5558116"/>
          </a:xfrm>
        </p:spPr>
        <p:txBody>
          <a:bodyPr>
            <a:normAutofit/>
          </a:bodyPr>
          <a:lstStyle/>
          <a:p>
            <a:pPr marL="0" indent="0">
              <a:buNone/>
            </a:pPr>
            <a:r>
              <a:rPr lang="en-US" sz="3600" b="1" dirty="0">
                <a:effectLst>
                  <a:outerShdw blurRad="38100" dist="38100" dir="2700000" algn="tl">
                    <a:srgbClr val="000000">
                      <a:alpha val="43137"/>
                    </a:srgbClr>
                  </a:outerShdw>
                </a:effectLst>
              </a:rPr>
              <a:t>Always open by defining and briefly discussing the concepts you will be writing about.</a:t>
            </a:r>
          </a:p>
          <a:p>
            <a:pPr marL="0" indent="0">
              <a:buNone/>
            </a:pPr>
            <a:r>
              <a:rPr lang="en-US" sz="3600" b="1" dirty="0">
                <a:effectLst>
                  <a:outerShdw blurRad="38100" dist="38100" dir="2700000" algn="tl">
                    <a:srgbClr val="000000">
                      <a:alpha val="43137"/>
                    </a:srgbClr>
                  </a:outerShdw>
                </a:effectLst>
              </a:rPr>
              <a:t>If there are closely related terms that are not in play in the assignment, you might differentiate between the relevant and those that are not relevant.</a:t>
            </a:r>
          </a:p>
          <a:p>
            <a:pPr marL="0" indent="0">
              <a:buNone/>
            </a:pPr>
            <a:r>
              <a:rPr lang="en-US" sz="3600" b="1" dirty="0">
                <a:effectLst>
                  <a:outerShdw blurRad="38100" dist="38100" dir="2700000" algn="tl">
                    <a:srgbClr val="000000">
                      <a:alpha val="43137"/>
                    </a:srgbClr>
                  </a:outerShdw>
                </a:effectLst>
              </a:rPr>
              <a:t>Do not assume that the reader already knows the definitions.</a:t>
            </a:r>
          </a:p>
        </p:txBody>
      </p:sp>
    </p:spTree>
    <p:extLst>
      <p:ext uri="{BB962C8B-B14F-4D97-AF65-F5344CB8AC3E}">
        <p14:creationId xmlns:p14="http://schemas.microsoft.com/office/powerpoint/2010/main" val="21517074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2FB4D-6E92-4847-BE05-BE273803ACFB}"/>
              </a:ext>
            </a:extLst>
          </p:cNvPr>
          <p:cNvSpPr>
            <a:spLocks noGrp="1"/>
          </p:cNvSpPr>
          <p:nvPr>
            <p:ph type="title"/>
          </p:nvPr>
        </p:nvSpPr>
        <p:spPr>
          <a:xfrm>
            <a:off x="416858" y="105149"/>
            <a:ext cx="11358283" cy="1015440"/>
          </a:xfrm>
        </p:spPr>
        <p:txBody>
          <a:bodyPr/>
          <a:lstStyle/>
          <a:p>
            <a:r>
              <a:rPr lang="en-US" b="1" dirty="0">
                <a:effectLst>
                  <a:outerShdw blurRad="38100" dist="38100" dir="2700000" algn="tl">
                    <a:srgbClr val="000000">
                      <a:alpha val="43137"/>
                    </a:srgbClr>
                  </a:outerShdw>
                </a:effectLst>
                <a:latin typeface="Calibri" panose="020F0502020204030204" pitchFamily="34" charset="0"/>
              </a:rPr>
              <a:t>Assignment Performance Strategies: IMRAD</a:t>
            </a:r>
            <a:endParaRPr lang="en-US" dirty="0"/>
          </a:p>
        </p:txBody>
      </p:sp>
      <p:sp>
        <p:nvSpPr>
          <p:cNvPr id="3" name="Content Placeholder 2">
            <a:extLst>
              <a:ext uri="{FF2B5EF4-FFF2-40B4-BE49-F238E27FC236}">
                <a16:creationId xmlns:a16="http://schemas.microsoft.com/office/drawing/2014/main" id="{6097B2CC-9865-400F-9106-3E66B3F04233}"/>
              </a:ext>
            </a:extLst>
          </p:cNvPr>
          <p:cNvSpPr>
            <a:spLocks noGrp="1"/>
          </p:cNvSpPr>
          <p:nvPr>
            <p:ph idx="1"/>
          </p:nvPr>
        </p:nvSpPr>
        <p:spPr>
          <a:xfrm>
            <a:off x="838200" y="1057835"/>
            <a:ext cx="10515600" cy="5695015"/>
          </a:xfrm>
        </p:spPr>
        <p:txBody>
          <a:bodyPr>
            <a:normAutofit lnSpcReduction="10000"/>
          </a:bodyPr>
          <a:lstStyle/>
          <a:p>
            <a:pPr marL="0" indent="0">
              <a:buNone/>
            </a:pPr>
            <a:r>
              <a:rPr lang="en-US" sz="3300" b="1" dirty="0">
                <a:effectLst>
                  <a:outerShdw blurRad="38100" dist="38100" dir="2700000" algn="tl">
                    <a:srgbClr val="000000">
                      <a:alpha val="43137"/>
                    </a:srgbClr>
                  </a:outerShdw>
                </a:effectLst>
              </a:rPr>
              <a:t>Most research reports use an IMRAD structure:</a:t>
            </a:r>
          </a:p>
          <a:p>
            <a:r>
              <a:rPr lang="en-US" sz="4400" b="1" dirty="0">
                <a:effectLst>
                  <a:outerShdw blurRad="38100" dist="38100" dir="2700000" algn="tl">
                    <a:srgbClr val="000000">
                      <a:alpha val="43137"/>
                    </a:srgbClr>
                  </a:outerShdw>
                </a:effectLst>
                <a:latin typeface="Calibri" panose="020F0502020204030204" pitchFamily="34" charset="0"/>
                <a:ea typeface="+mj-ea"/>
                <a:cs typeface="+mj-cs"/>
              </a:rPr>
              <a:t>I</a:t>
            </a:r>
            <a:r>
              <a:rPr lang="en-US" sz="3300" b="1" dirty="0">
                <a:effectLst>
                  <a:outerShdw blurRad="38100" dist="38100" dir="2700000" algn="tl">
                    <a:srgbClr val="000000">
                      <a:alpha val="43137"/>
                    </a:srgbClr>
                  </a:outerShdw>
                </a:effectLst>
              </a:rPr>
              <a:t>ntroduction </a:t>
            </a:r>
          </a:p>
          <a:p>
            <a:r>
              <a:rPr lang="en-US" sz="4400" b="1" dirty="0">
                <a:effectLst>
                  <a:outerShdw blurRad="38100" dist="38100" dir="2700000" algn="tl">
                    <a:srgbClr val="000000">
                      <a:alpha val="43137"/>
                    </a:srgbClr>
                  </a:outerShdw>
                </a:effectLst>
                <a:latin typeface="Calibri" panose="020F0502020204030204" pitchFamily="34" charset="0"/>
                <a:ea typeface="+mj-ea"/>
                <a:cs typeface="+mj-cs"/>
              </a:rPr>
              <a:t>M</a:t>
            </a:r>
            <a:r>
              <a:rPr lang="en-US" sz="3300" b="1" dirty="0">
                <a:effectLst>
                  <a:outerShdw blurRad="38100" dist="38100" dir="2700000" algn="tl">
                    <a:srgbClr val="000000">
                      <a:alpha val="43137"/>
                    </a:srgbClr>
                  </a:outerShdw>
                </a:effectLst>
              </a:rPr>
              <a:t>ethod</a:t>
            </a:r>
          </a:p>
          <a:p>
            <a:r>
              <a:rPr lang="en-US" sz="4400" b="1" dirty="0">
                <a:effectLst>
                  <a:outerShdw blurRad="38100" dist="38100" dir="2700000" algn="tl">
                    <a:srgbClr val="000000">
                      <a:alpha val="43137"/>
                    </a:srgbClr>
                  </a:outerShdw>
                </a:effectLst>
                <a:latin typeface="Calibri" panose="020F0502020204030204" pitchFamily="34" charset="0"/>
                <a:ea typeface="+mj-ea"/>
                <a:cs typeface="+mj-cs"/>
              </a:rPr>
              <a:t>R</a:t>
            </a:r>
            <a:r>
              <a:rPr lang="en-US" sz="3300" b="1" dirty="0">
                <a:effectLst>
                  <a:outerShdw blurRad="38100" dist="38100" dir="2700000" algn="tl">
                    <a:srgbClr val="000000">
                      <a:alpha val="43137"/>
                    </a:srgbClr>
                  </a:outerShdw>
                </a:effectLst>
              </a:rPr>
              <a:t>esults</a:t>
            </a:r>
          </a:p>
          <a:p>
            <a:r>
              <a:rPr lang="en-US" sz="4400" b="1" dirty="0">
                <a:effectLst>
                  <a:outerShdw blurRad="38100" dist="38100" dir="2700000" algn="tl">
                    <a:srgbClr val="000000">
                      <a:alpha val="43137"/>
                    </a:srgbClr>
                  </a:outerShdw>
                </a:effectLst>
                <a:latin typeface="Calibri" panose="020F0502020204030204" pitchFamily="34" charset="0"/>
                <a:ea typeface="+mj-ea"/>
                <a:cs typeface="+mj-cs"/>
              </a:rPr>
              <a:t>A</a:t>
            </a:r>
            <a:r>
              <a:rPr lang="en-US" sz="3300" b="1" dirty="0">
                <a:effectLst>
                  <a:outerShdw blurRad="38100" dist="38100" dir="2700000" algn="tl">
                    <a:srgbClr val="000000">
                      <a:alpha val="43137"/>
                    </a:srgbClr>
                  </a:outerShdw>
                </a:effectLst>
              </a:rPr>
              <a:t>nd </a:t>
            </a:r>
            <a:r>
              <a:rPr lang="en-US" sz="4400" b="1" dirty="0">
                <a:effectLst>
                  <a:outerShdw blurRad="38100" dist="38100" dir="2700000" algn="tl">
                    <a:srgbClr val="000000">
                      <a:alpha val="43137"/>
                    </a:srgbClr>
                  </a:outerShdw>
                </a:effectLst>
                <a:latin typeface="Calibri" panose="020F0502020204030204" pitchFamily="34" charset="0"/>
                <a:ea typeface="+mj-ea"/>
                <a:cs typeface="+mj-cs"/>
              </a:rPr>
              <a:t>D</a:t>
            </a:r>
            <a:r>
              <a:rPr lang="en-US" sz="3300" b="1" dirty="0">
                <a:effectLst>
                  <a:outerShdw blurRad="38100" dist="38100" dir="2700000" algn="tl">
                    <a:srgbClr val="000000">
                      <a:alpha val="43137"/>
                    </a:srgbClr>
                  </a:outerShdw>
                </a:effectLst>
              </a:rPr>
              <a:t>iscussion </a:t>
            </a:r>
          </a:p>
          <a:p>
            <a:pPr marL="0" indent="0">
              <a:buNone/>
            </a:pPr>
            <a:r>
              <a:rPr lang="en-US" sz="3300" b="1" dirty="0">
                <a:effectLst>
                  <a:outerShdw blurRad="38100" dist="38100" dir="2700000" algn="tl">
                    <a:srgbClr val="000000">
                      <a:alpha val="43137"/>
                    </a:srgbClr>
                  </a:outerShdw>
                </a:effectLst>
              </a:rPr>
              <a:t>It is the standard format for academic journals.</a:t>
            </a:r>
          </a:p>
          <a:p>
            <a:pPr marL="0" indent="0">
              <a:buNone/>
            </a:pPr>
            <a:r>
              <a:rPr lang="en-US" sz="3300" b="1" dirty="0">
                <a:effectLst>
                  <a:outerShdw blurRad="38100" dist="38100" dir="2700000" algn="tl">
                    <a:srgbClr val="000000">
                      <a:alpha val="43137"/>
                    </a:srgbClr>
                  </a:outerShdw>
                </a:effectLst>
              </a:rPr>
              <a:t>The IMRAD structure helps the reader stay oriented within the report.</a:t>
            </a:r>
          </a:p>
          <a:p>
            <a:pPr marL="0" indent="0">
              <a:buNone/>
            </a:pPr>
            <a:r>
              <a:rPr lang="en-US" sz="3300" b="1" dirty="0">
                <a:effectLst>
                  <a:outerShdw blurRad="38100" dist="38100" dir="2700000" algn="tl">
                    <a:srgbClr val="000000">
                      <a:alpha val="43137"/>
                    </a:srgbClr>
                  </a:outerShdw>
                </a:effectLst>
              </a:rPr>
              <a:t>Being aware of this structure can help you interpret research reports that you read.</a:t>
            </a:r>
          </a:p>
        </p:txBody>
      </p:sp>
    </p:spTree>
    <p:extLst>
      <p:ext uri="{BB962C8B-B14F-4D97-AF65-F5344CB8AC3E}">
        <p14:creationId xmlns:p14="http://schemas.microsoft.com/office/powerpoint/2010/main" val="22931410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2FB4D-6E92-4847-BE05-BE273803ACFB}"/>
              </a:ext>
            </a:extLst>
          </p:cNvPr>
          <p:cNvSpPr>
            <a:spLocks noGrp="1"/>
          </p:cNvSpPr>
          <p:nvPr>
            <p:ph type="title"/>
          </p:nvPr>
        </p:nvSpPr>
        <p:spPr>
          <a:xfrm>
            <a:off x="416858" y="105149"/>
            <a:ext cx="11358283" cy="1015440"/>
          </a:xfrm>
        </p:spPr>
        <p:txBody>
          <a:bodyPr/>
          <a:lstStyle/>
          <a:p>
            <a:r>
              <a:rPr lang="en-US" b="1" dirty="0">
                <a:effectLst>
                  <a:outerShdw blurRad="38100" dist="38100" dir="2700000" algn="tl">
                    <a:srgbClr val="000000">
                      <a:alpha val="43137"/>
                    </a:srgbClr>
                  </a:outerShdw>
                </a:effectLst>
                <a:latin typeface="Calibri" panose="020F0502020204030204" pitchFamily="34" charset="0"/>
              </a:rPr>
              <a:t>Assignment Performance Strategies: IMRAD</a:t>
            </a:r>
            <a:endParaRPr lang="en-US" dirty="0"/>
          </a:p>
        </p:txBody>
      </p:sp>
      <p:sp>
        <p:nvSpPr>
          <p:cNvPr id="3" name="Content Placeholder 2">
            <a:extLst>
              <a:ext uri="{FF2B5EF4-FFF2-40B4-BE49-F238E27FC236}">
                <a16:creationId xmlns:a16="http://schemas.microsoft.com/office/drawing/2014/main" id="{6097B2CC-9865-400F-9106-3E66B3F04233}"/>
              </a:ext>
            </a:extLst>
          </p:cNvPr>
          <p:cNvSpPr>
            <a:spLocks noGrp="1"/>
          </p:cNvSpPr>
          <p:nvPr>
            <p:ph idx="1"/>
          </p:nvPr>
        </p:nvSpPr>
        <p:spPr>
          <a:xfrm>
            <a:off x="838200" y="1255059"/>
            <a:ext cx="10515600" cy="4921904"/>
          </a:xfrm>
        </p:spPr>
        <p:txBody>
          <a:bodyPr/>
          <a:lstStyle/>
          <a:p>
            <a:pPr marL="0" indent="0">
              <a:buNone/>
            </a:pPr>
            <a:r>
              <a:rPr lang="en-US" sz="3300" b="1" u="sng" dirty="0">
                <a:effectLst>
                  <a:outerShdw blurRad="38100" dist="38100" dir="2700000" algn="tl">
                    <a:srgbClr val="000000">
                      <a:alpha val="43137"/>
                    </a:srgbClr>
                  </a:outerShdw>
                </a:effectLst>
              </a:rPr>
              <a:t>Introduction</a:t>
            </a:r>
            <a:r>
              <a:rPr lang="en-US" sz="3300" b="1" dirty="0">
                <a:effectLst>
                  <a:outerShdw blurRad="38100" dist="38100" dir="2700000" algn="tl">
                    <a:srgbClr val="000000">
                      <a:alpha val="43137"/>
                    </a:srgbClr>
                  </a:outerShdw>
                </a:effectLst>
              </a:rPr>
              <a:t>: Provide a very brief overview of the phenomenon that is the subject of the research, including a  synopsis of how it has been studied in the past. </a:t>
            </a:r>
          </a:p>
          <a:p>
            <a:pPr marL="0" indent="0">
              <a:buNone/>
            </a:pPr>
            <a:r>
              <a:rPr lang="en-US" sz="3300" b="1" dirty="0">
                <a:effectLst>
                  <a:outerShdw blurRad="38100" dist="38100" dir="2700000" algn="tl">
                    <a:srgbClr val="000000">
                      <a:alpha val="43137"/>
                    </a:srgbClr>
                  </a:outerShdw>
                </a:effectLst>
              </a:rPr>
              <a:t>You can find information for this by consulting a recent text for the relevant course, through researching the topic in the library, and by using Google or other search engine. </a:t>
            </a:r>
          </a:p>
          <a:p>
            <a:pPr marL="0" indent="0">
              <a:buNone/>
            </a:pPr>
            <a:r>
              <a:rPr lang="en-US" sz="3300" b="1" dirty="0">
                <a:effectLst>
                  <a:outerShdw blurRad="38100" dist="38100" dir="2700000" algn="tl">
                    <a:srgbClr val="000000">
                      <a:alpha val="43137"/>
                    </a:srgbClr>
                  </a:outerShdw>
                </a:effectLst>
              </a:rPr>
              <a:t>Also include your purpose and, if there is one, hypothesis.</a:t>
            </a:r>
          </a:p>
        </p:txBody>
      </p:sp>
    </p:spTree>
    <p:extLst>
      <p:ext uri="{BB962C8B-B14F-4D97-AF65-F5344CB8AC3E}">
        <p14:creationId xmlns:p14="http://schemas.microsoft.com/office/powerpoint/2010/main" val="2932192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838200" y="144789"/>
            <a:ext cx="10515600" cy="868764"/>
          </a:xfrm>
        </p:spPr>
        <p:txBody>
          <a:bodyPr/>
          <a:lstStyle/>
          <a:p>
            <a:pPr algn="ctr"/>
            <a:r>
              <a:rPr lang="en-US" b="1" dirty="0">
                <a:effectLst>
                  <a:outerShdw blurRad="38100" dist="38100" dir="2700000" algn="tl">
                    <a:srgbClr val="000000">
                      <a:alpha val="43137"/>
                    </a:srgbClr>
                  </a:outerShdw>
                </a:effectLst>
              </a:rPr>
              <a:t>Metacognition</a:t>
            </a:r>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88125"/>
            <a:ext cx="11038902" cy="4788838"/>
          </a:xfrm>
        </p:spPr>
        <p:txBody>
          <a:bodyPr>
            <a:normAutofit/>
          </a:bodyPr>
          <a:lstStyle/>
          <a:p>
            <a:pPr marL="0" indent="0">
              <a:buNone/>
            </a:pPr>
            <a:r>
              <a:rPr lang="en-US" sz="3600" dirty="0">
                <a:effectLst>
                  <a:outerShdw blurRad="38100" dist="38100" dir="2700000" algn="tl">
                    <a:srgbClr val="000000">
                      <a:alpha val="43137"/>
                    </a:srgbClr>
                  </a:outerShdw>
                </a:effectLst>
              </a:rPr>
              <a:t>Nearly every time you take a break from pattern-routinized behavior, you find a better way to do what you were doing.</a:t>
            </a:r>
          </a:p>
          <a:p>
            <a:pPr marL="0" indent="0">
              <a:buNone/>
            </a:pPr>
            <a:r>
              <a:rPr lang="en-US" sz="3600" dirty="0">
                <a:effectLst>
                  <a:outerShdw blurRad="38100" dist="38100" dir="2700000" algn="tl">
                    <a:srgbClr val="000000">
                      <a:alpha val="43137"/>
                    </a:srgbClr>
                  </a:outerShdw>
                </a:effectLst>
              </a:rPr>
              <a:t>How you go about learning, and how you go about demonstrating your learning through assignments can be markedly improved in this way, and that is what the second part of this presentation is about – how you build your ASAP.</a:t>
            </a:r>
          </a:p>
        </p:txBody>
      </p:sp>
    </p:spTree>
    <p:extLst>
      <p:ext uri="{BB962C8B-B14F-4D97-AF65-F5344CB8AC3E}">
        <p14:creationId xmlns:p14="http://schemas.microsoft.com/office/powerpoint/2010/main" val="14832357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2FB4D-6E92-4847-BE05-BE273803ACFB}"/>
              </a:ext>
            </a:extLst>
          </p:cNvPr>
          <p:cNvSpPr>
            <a:spLocks noGrp="1"/>
          </p:cNvSpPr>
          <p:nvPr>
            <p:ph type="title"/>
          </p:nvPr>
        </p:nvSpPr>
        <p:spPr>
          <a:xfrm>
            <a:off x="416858" y="105149"/>
            <a:ext cx="11358283" cy="1015440"/>
          </a:xfrm>
        </p:spPr>
        <p:txBody>
          <a:bodyPr/>
          <a:lstStyle/>
          <a:p>
            <a:r>
              <a:rPr lang="en-US" b="1" dirty="0">
                <a:effectLst>
                  <a:outerShdw blurRad="38100" dist="38100" dir="2700000" algn="tl">
                    <a:srgbClr val="000000">
                      <a:alpha val="43137"/>
                    </a:srgbClr>
                  </a:outerShdw>
                </a:effectLst>
                <a:latin typeface="Calibri" panose="020F0502020204030204" pitchFamily="34" charset="0"/>
              </a:rPr>
              <a:t>Assignment Performance Strategies: IMRAD</a:t>
            </a:r>
            <a:endParaRPr lang="en-US" dirty="0"/>
          </a:p>
        </p:txBody>
      </p:sp>
      <p:sp>
        <p:nvSpPr>
          <p:cNvPr id="3" name="Content Placeholder 2">
            <a:extLst>
              <a:ext uri="{FF2B5EF4-FFF2-40B4-BE49-F238E27FC236}">
                <a16:creationId xmlns:a16="http://schemas.microsoft.com/office/drawing/2014/main" id="{6097B2CC-9865-400F-9106-3E66B3F04233}"/>
              </a:ext>
            </a:extLst>
          </p:cNvPr>
          <p:cNvSpPr>
            <a:spLocks noGrp="1"/>
          </p:cNvSpPr>
          <p:nvPr>
            <p:ph idx="1"/>
          </p:nvPr>
        </p:nvSpPr>
        <p:spPr>
          <a:xfrm>
            <a:off x="838200" y="1255059"/>
            <a:ext cx="10515600" cy="4921904"/>
          </a:xfrm>
        </p:spPr>
        <p:txBody>
          <a:bodyPr>
            <a:normAutofit lnSpcReduction="10000"/>
          </a:bodyPr>
          <a:lstStyle/>
          <a:p>
            <a:pPr marL="0" indent="0">
              <a:buNone/>
            </a:pPr>
            <a:r>
              <a:rPr lang="en-US" sz="3300" b="1" u="sng" dirty="0">
                <a:effectLst>
                  <a:outerShdw blurRad="38100" dist="38100" dir="2700000" algn="tl">
                    <a:srgbClr val="000000">
                      <a:alpha val="43137"/>
                    </a:srgbClr>
                  </a:outerShdw>
                </a:effectLst>
              </a:rPr>
              <a:t>Method</a:t>
            </a:r>
            <a:r>
              <a:rPr lang="en-US" sz="3300" b="1" dirty="0">
                <a:effectLst>
                  <a:outerShdw blurRad="38100" dist="38100" dir="2700000" algn="tl">
                    <a:srgbClr val="000000">
                      <a:alpha val="43137"/>
                    </a:srgbClr>
                  </a:outerShdw>
                </a:effectLst>
              </a:rPr>
              <a:t>: Discuss what variables were studied, and how they were measured. </a:t>
            </a:r>
          </a:p>
          <a:p>
            <a:pPr marL="0" indent="0">
              <a:buNone/>
            </a:pPr>
            <a:r>
              <a:rPr lang="en-US" sz="3300" b="1" dirty="0">
                <a:effectLst>
                  <a:outerShdw blurRad="38100" dist="38100" dir="2700000" algn="tl">
                    <a:srgbClr val="000000">
                      <a:alpha val="43137"/>
                    </a:srgbClr>
                  </a:outerShdw>
                </a:effectLst>
              </a:rPr>
              <a:t>Discuss who the study participants were, if any.</a:t>
            </a:r>
          </a:p>
          <a:p>
            <a:pPr marL="0" indent="0">
              <a:buNone/>
            </a:pPr>
            <a:r>
              <a:rPr lang="en-US" sz="3300" b="1" dirty="0">
                <a:effectLst>
                  <a:outerShdw blurRad="38100" dist="38100" dir="2700000" algn="tl">
                    <a:srgbClr val="000000">
                      <a:alpha val="43137"/>
                    </a:srgbClr>
                  </a:outerShdw>
                </a:effectLst>
              </a:rPr>
              <a:t>Discuss any apparatus or other materials, such as surveys, software used for data collection, and scripts used by the researchers.</a:t>
            </a:r>
          </a:p>
          <a:p>
            <a:pPr marL="0" indent="0">
              <a:buNone/>
            </a:pPr>
            <a:r>
              <a:rPr lang="en-US" sz="3300" b="1" dirty="0">
                <a:effectLst>
                  <a:outerShdw blurRad="38100" dist="38100" dir="2700000" algn="tl">
                    <a:srgbClr val="000000">
                      <a:alpha val="43137"/>
                    </a:srgbClr>
                  </a:outerShdw>
                </a:effectLst>
              </a:rPr>
              <a:t>Measures that were taken to control for threats to validity also should be reported.</a:t>
            </a:r>
          </a:p>
          <a:p>
            <a:pPr marL="0" indent="0">
              <a:buNone/>
            </a:pPr>
            <a:r>
              <a:rPr lang="en-US" sz="3300" b="1" dirty="0">
                <a:effectLst>
                  <a:outerShdw blurRad="38100" dist="38100" dir="2700000" algn="tl">
                    <a:srgbClr val="000000">
                      <a:alpha val="43137"/>
                    </a:srgbClr>
                  </a:outerShdw>
                </a:effectLst>
              </a:rPr>
              <a:t>The method section also discusses the procedure – a step by step account of how it was conducted.</a:t>
            </a:r>
          </a:p>
        </p:txBody>
      </p:sp>
    </p:spTree>
    <p:extLst>
      <p:ext uri="{BB962C8B-B14F-4D97-AF65-F5344CB8AC3E}">
        <p14:creationId xmlns:p14="http://schemas.microsoft.com/office/powerpoint/2010/main" val="12107149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2FB4D-6E92-4847-BE05-BE273803ACFB}"/>
              </a:ext>
            </a:extLst>
          </p:cNvPr>
          <p:cNvSpPr>
            <a:spLocks noGrp="1"/>
          </p:cNvSpPr>
          <p:nvPr>
            <p:ph type="title"/>
          </p:nvPr>
        </p:nvSpPr>
        <p:spPr>
          <a:xfrm>
            <a:off x="416858" y="105149"/>
            <a:ext cx="11358283" cy="1015440"/>
          </a:xfrm>
        </p:spPr>
        <p:txBody>
          <a:bodyPr/>
          <a:lstStyle/>
          <a:p>
            <a:r>
              <a:rPr lang="en-US" b="1" dirty="0">
                <a:effectLst>
                  <a:outerShdw blurRad="38100" dist="38100" dir="2700000" algn="tl">
                    <a:srgbClr val="000000">
                      <a:alpha val="43137"/>
                    </a:srgbClr>
                  </a:outerShdw>
                </a:effectLst>
                <a:latin typeface="Calibri" panose="020F0502020204030204" pitchFamily="34" charset="0"/>
              </a:rPr>
              <a:t>Assignment Performance Strategies: IMRAD</a:t>
            </a:r>
            <a:endParaRPr lang="en-US" dirty="0"/>
          </a:p>
        </p:txBody>
      </p:sp>
      <p:sp>
        <p:nvSpPr>
          <p:cNvPr id="3" name="Content Placeholder 2">
            <a:extLst>
              <a:ext uri="{FF2B5EF4-FFF2-40B4-BE49-F238E27FC236}">
                <a16:creationId xmlns:a16="http://schemas.microsoft.com/office/drawing/2014/main" id="{6097B2CC-9865-400F-9106-3E66B3F04233}"/>
              </a:ext>
            </a:extLst>
          </p:cNvPr>
          <p:cNvSpPr>
            <a:spLocks noGrp="1"/>
          </p:cNvSpPr>
          <p:nvPr>
            <p:ph idx="1"/>
          </p:nvPr>
        </p:nvSpPr>
        <p:spPr>
          <a:xfrm>
            <a:off x="838200" y="1255059"/>
            <a:ext cx="10515600" cy="4921904"/>
          </a:xfrm>
        </p:spPr>
        <p:txBody>
          <a:bodyPr/>
          <a:lstStyle/>
          <a:p>
            <a:pPr marL="0" indent="0">
              <a:buNone/>
            </a:pPr>
            <a:r>
              <a:rPr lang="en-US" sz="3300" b="1" u="sng" dirty="0">
                <a:effectLst>
                  <a:outerShdw blurRad="38100" dist="38100" dir="2700000" algn="tl">
                    <a:srgbClr val="000000">
                      <a:alpha val="43137"/>
                    </a:srgbClr>
                  </a:outerShdw>
                </a:effectLst>
              </a:rPr>
              <a:t>Results</a:t>
            </a:r>
            <a:r>
              <a:rPr lang="en-US" sz="3300" b="1" dirty="0">
                <a:effectLst>
                  <a:outerShdw blurRad="38100" dist="38100" dir="2700000" algn="tl">
                    <a:srgbClr val="000000">
                      <a:alpha val="43137"/>
                    </a:srgbClr>
                  </a:outerShdw>
                </a:effectLst>
              </a:rPr>
              <a:t>:  Present the results of the study in narrative form, accompanied by an account of statistical analyses and findings.</a:t>
            </a:r>
          </a:p>
          <a:p>
            <a:r>
              <a:rPr lang="en-US" sz="3300" b="1" dirty="0">
                <a:effectLst>
                  <a:outerShdw blurRad="38100" dist="38100" dir="2700000" algn="tl">
                    <a:srgbClr val="000000">
                      <a:alpha val="43137"/>
                    </a:srgbClr>
                  </a:outerShdw>
                </a:effectLst>
              </a:rPr>
              <a:t>Restate the hypotheses</a:t>
            </a:r>
          </a:p>
          <a:p>
            <a:r>
              <a:rPr lang="en-US" sz="3300" b="1" dirty="0">
                <a:effectLst>
                  <a:outerShdw blurRad="38100" dist="38100" dir="2700000" algn="tl">
                    <a:srgbClr val="000000">
                      <a:alpha val="43137"/>
                    </a:srgbClr>
                  </a:outerShdw>
                </a:effectLst>
              </a:rPr>
              <a:t>Summarize what was measured or manipulated</a:t>
            </a:r>
          </a:p>
          <a:p>
            <a:r>
              <a:rPr lang="en-US" sz="3300" b="1" dirty="0">
                <a:effectLst>
                  <a:outerShdw blurRad="38100" dist="38100" dir="2700000" algn="tl">
                    <a:srgbClr val="000000">
                      <a:alpha val="43137"/>
                    </a:srgbClr>
                  </a:outerShdw>
                </a:effectLst>
              </a:rPr>
              <a:t>Report findings in clear language</a:t>
            </a:r>
          </a:p>
          <a:p>
            <a:endParaRPr lang="en-US" sz="33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38349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2FB4D-6E92-4847-BE05-BE273803ACFB}"/>
              </a:ext>
            </a:extLst>
          </p:cNvPr>
          <p:cNvSpPr>
            <a:spLocks noGrp="1"/>
          </p:cNvSpPr>
          <p:nvPr>
            <p:ph type="title"/>
          </p:nvPr>
        </p:nvSpPr>
        <p:spPr>
          <a:xfrm>
            <a:off x="416858" y="105149"/>
            <a:ext cx="11358283" cy="1015440"/>
          </a:xfrm>
        </p:spPr>
        <p:txBody>
          <a:bodyPr/>
          <a:lstStyle/>
          <a:p>
            <a:r>
              <a:rPr lang="en-US" b="1" dirty="0">
                <a:effectLst>
                  <a:outerShdw blurRad="38100" dist="38100" dir="2700000" algn="tl">
                    <a:srgbClr val="000000">
                      <a:alpha val="43137"/>
                    </a:srgbClr>
                  </a:outerShdw>
                </a:effectLst>
                <a:latin typeface="Calibri" panose="020F0502020204030204" pitchFamily="34" charset="0"/>
              </a:rPr>
              <a:t>Assignment Performance Strategies: IMRAD</a:t>
            </a:r>
            <a:endParaRPr lang="en-US" dirty="0"/>
          </a:p>
        </p:txBody>
      </p:sp>
      <p:sp>
        <p:nvSpPr>
          <p:cNvPr id="3" name="Content Placeholder 2">
            <a:extLst>
              <a:ext uri="{FF2B5EF4-FFF2-40B4-BE49-F238E27FC236}">
                <a16:creationId xmlns:a16="http://schemas.microsoft.com/office/drawing/2014/main" id="{6097B2CC-9865-400F-9106-3E66B3F04233}"/>
              </a:ext>
            </a:extLst>
          </p:cNvPr>
          <p:cNvSpPr>
            <a:spLocks noGrp="1"/>
          </p:cNvSpPr>
          <p:nvPr>
            <p:ph idx="1"/>
          </p:nvPr>
        </p:nvSpPr>
        <p:spPr>
          <a:xfrm>
            <a:off x="838199" y="1120589"/>
            <a:ext cx="10735235" cy="5549152"/>
          </a:xfrm>
        </p:spPr>
        <p:txBody>
          <a:bodyPr>
            <a:normAutofit/>
          </a:bodyPr>
          <a:lstStyle/>
          <a:p>
            <a:pPr marL="0" indent="0">
              <a:buNone/>
            </a:pPr>
            <a:r>
              <a:rPr lang="en-US" sz="3300" b="1" u="sng" dirty="0">
                <a:effectLst>
                  <a:outerShdw blurRad="38100" dist="38100" dir="2700000" algn="tl">
                    <a:srgbClr val="000000">
                      <a:alpha val="43137"/>
                    </a:srgbClr>
                  </a:outerShdw>
                </a:effectLst>
              </a:rPr>
              <a:t>Discussion</a:t>
            </a:r>
            <a:r>
              <a:rPr lang="en-US" sz="3300" b="1" dirty="0">
                <a:effectLst>
                  <a:outerShdw blurRad="38100" dist="38100" dir="2700000" algn="tl">
                    <a:srgbClr val="000000">
                      <a:alpha val="43137"/>
                    </a:srgbClr>
                  </a:outerShdw>
                </a:effectLst>
              </a:rPr>
              <a:t>: This is where you get at what the results mean.</a:t>
            </a:r>
          </a:p>
          <a:p>
            <a:r>
              <a:rPr lang="en-US" sz="3300" b="1" dirty="0">
                <a:effectLst>
                  <a:outerShdw blurRad="38100" dist="38100" dir="2700000" algn="tl">
                    <a:srgbClr val="000000">
                      <a:alpha val="43137"/>
                    </a:srgbClr>
                  </a:outerShdw>
                </a:effectLst>
              </a:rPr>
              <a:t>Interpret the results in context with what was learned from the research.</a:t>
            </a:r>
          </a:p>
          <a:p>
            <a:r>
              <a:rPr lang="en-US" sz="3300" b="1" dirty="0">
                <a:effectLst>
                  <a:outerShdw blurRad="38100" dist="38100" dir="2700000" algn="tl">
                    <a:srgbClr val="000000">
                      <a:alpha val="43137"/>
                    </a:srgbClr>
                  </a:outerShdw>
                </a:effectLst>
              </a:rPr>
              <a:t>Provide an expanded discussion of results for each research question.</a:t>
            </a:r>
          </a:p>
          <a:p>
            <a:r>
              <a:rPr lang="en-US" sz="3300" b="1" dirty="0">
                <a:effectLst>
                  <a:outerShdw blurRad="38100" dist="38100" dir="2700000" algn="tl">
                    <a:srgbClr val="000000">
                      <a:alpha val="43137"/>
                    </a:srgbClr>
                  </a:outerShdw>
                </a:effectLst>
              </a:rPr>
              <a:t>Discuss how these results compare with previous research.</a:t>
            </a:r>
          </a:p>
          <a:p>
            <a:r>
              <a:rPr lang="en-US" sz="3300" b="1" dirty="0">
                <a:effectLst>
                  <a:outerShdw blurRad="38100" dist="38100" dir="2700000" algn="tl">
                    <a:srgbClr val="000000">
                      <a:alpha val="43137"/>
                    </a:srgbClr>
                  </a:outerShdw>
                </a:effectLst>
              </a:rPr>
              <a:t>Discuss the study’s limitations.</a:t>
            </a:r>
          </a:p>
          <a:p>
            <a:r>
              <a:rPr lang="en-US" sz="3300" b="1" dirty="0">
                <a:effectLst>
                  <a:outerShdw blurRad="38100" dist="38100" dir="2700000" algn="tl">
                    <a:srgbClr val="000000">
                      <a:alpha val="43137"/>
                    </a:srgbClr>
                  </a:outerShdw>
                </a:effectLst>
              </a:rPr>
              <a:t>Discuss implications of the findings for real-world application.</a:t>
            </a:r>
          </a:p>
          <a:p>
            <a:r>
              <a:rPr lang="en-US" sz="3300" b="1" dirty="0">
                <a:effectLst>
                  <a:outerShdw blurRad="38100" dist="38100" dir="2700000" algn="tl">
                    <a:srgbClr val="000000">
                      <a:alpha val="43137"/>
                    </a:srgbClr>
                  </a:outerShdw>
                </a:effectLst>
              </a:rPr>
              <a:t>Discuss future research directions.</a:t>
            </a:r>
          </a:p>
        </p:txBody>
      </p:sp>
    </p:spTree>
    <p:extLst>
      <p:ext uri="{BB962C8B-B14F-4D97-AF65-F5344CB8AC3E}">
        <p14:creationId xmlns:p14="http://schemas.microsoft.com/office/powerpoint/2010/main" val="40282464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259976" y="0"/>
            <a:ext cx="11093824" cy="1325563"/>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Content</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600635" y="1434353"/>
            <a:ext cx="10753165" cy="5235388"/>
          </a:xfrm>
        </p:spPr>
        <p:txBody>
          <a:bodyPr>
            <a:normAutofit/>
          </a:bodyPr>
          <a:lstStyle/>
          <a:p>
            <a:pPr marL="0" indent="0">
              <a:buNone/>
            </a:pPr>
            <a:r>
              <a:rPr lang="en-US" sz="3600" b="1" dirty="0">
                <a:effectLst>
                  <a:outerShdw blurRad="38100" dist="38100" dir="2700000" algn="tl">
                    <a:srgbClr val="000000">
                      <a:alpha val="43137"/>
                    </a:srgbClr>
                  </a:outerShdw>
                </a:effectLst>
              </a:rPr>
              <a:t>Papers should </a:t>
            </a:r>
            <a:r>
              <a:rPr lang="en-US" sz="4000" b="1" dirty="0">
                <a:effectLst>
                  <a:outerShdw blurRad="38100" dist="38100" dir="2700000" algn="tl">
                    <a:srgbClr val="000000">
                      <a:alpha val="43137"/>
                    </a:srgbClr>
                  </a:outerShdw>
                </a:effectLst>
              </a:rPr>
              <a:t>paraphrase</a:t>
            </a:r>
            <a:r>
              <a:rPr lang="en-US" sz="3600" b="1" dirty="0">
                <a:effectLst>
                  <a:outerShdw blurRad="38100" dist="38100" dir="2700000" algn="tl">
                    <a:srgbClr val="000000">
                      <a:alpha val="43137"/>
                    </a:srgbClr>
                  </a:outerShdw>
                </a:effectLst>
              </a:rPr>
              <a:t> the information they contain.</a:t>
            </a:r>
          </a:p>
          <a:p>
            <a:pPr marL="0" indent="0">
              <a:buNone/>
            </a:pPr>
            <a:r>
              <a:rPr lang="en-US" sz="3600" b="1" dirty="0">
                <a:effectLst>
                  <a:outerShdw blurRad="38100" dist="38100" dir="2700000" algn="tl">
                    <a:srgbClr val="000000">
                      <a:alpha val="43137"/>
                    </a:srgbClr>
                  </a:outerShdw>
                </a:effectLst>
              </a:rPr>
              <a:t>It is best to never copy and paste from your sources into your outline.</a:t>
            </a:r>
          </a:p>
          <a:p>
            <a:pPr marL="0" indent="0">
              <a:buNone/>
            </a:pPr>
            <a:r>
              <a:rPr lang="en-US" sz="3600" b="1" dirty="0">
                <a:effectLst>
                  <a:outerShdw blurRad="38100" dist="38100" dir="2700000" algn="tl">
                    <a:srgbClr val="000000">
                      <a:alpha val="43137"/>
                    </a:srgbClr>
                  </a:outerShdw>
                </a:effectLst>
              </a:rPr>
              <a:t>Instead, learn the concepts well, and create only a bare-bones outline that will remind you what to write.</a:t>
            </a:r>
          </a:p>
          <a:p>
            <a:pPr marL="0" indent="0">
              <a:buNone/>
            </a:pPr>
            <a:r>
              <a:rPr lang="en-US" sz="3600" b="1" dirty="0">
                <a:effectLst>
                  <a:outerShdw blurRad="38100" dist="38100" dir="2700000" algn="tl">
                    <a:srgbClr val="000000">
                      <a:alpha val="43137"/>
                    </a:srgbClr>
                  </a:outerShdw>
                </a:effectLst>
              </a:rPr>
              <a:t>Then write from your memory, in your own words, citing the relevant sources as you write.</a:t>
            </a:r>
          </a:p>
        </p:txBody>
      </p:sp>
    </p:spTree>
    <p:extLst>
      <p:ext uri="{BB962C8B-B14F-4D97-AF65-F5344CB8AC3E}">
        <p14:creationId xmlns:p14="http://schemas.microsoft.com/office/powerpoint/2010/main" val="15538132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215153" y="365125"/>
            <a:ext cx="11138647" cy="1325563"/>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Content</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p:txBody>
          <a:bodyPr/>
          <a:lstStyle/>
          <a:p>
            <a:pPr marL="0" indent="0">
              <a:buNone/>
            </a:pPr>
            <a:r>
              <a:rPr lang="en-US" sz="3600" b="1" dirty="0">
                <a:effectLst>
                  <a:outerShdw blurRad="38100" dist="38100" dir="2700000" algn="tl">
                    <a:srgbClr val="000000">
                      <a:alpha val="43137"/>
                    </a:srgbClr>
                  </a:outerShdw>
                </a:effectLst>
              </a:rPr>
              <a:t>Quotes should be used very sparingly, and only for particularly significant passages of text.</a:t>
            </a:r>
          </a:p>
          <a:p>
            <a:pPr marL="0" indent="0">
              <a:buNone/>
            </a:pPr>
            <a:r>
              <a:rPr lang="en-US" sz="3600" b="1" dirty="0">
                <a:effectLst>
                  <a:outerShdw blurRad="38100" dist="38100" dir="2700000" algn="tl">
                    <a:srgbClr val="000000">
                      <a:alpha val="43137"/>
                    </a:srgbClr>
                  </a:outerShdw>
                </a:effectLst>
              </a:rPr>
              <a:t>Excessive use of quotes demonstrates a lack of subject matter mastery, which will lower your grade.</a:t>
            </a:r>
          </a:p>
        </p:txBody>
      </p:sp>
    </p:spTree>
    <p:extLst>
      <p:ext uri="{BB962C8B-B14F-4D97-AF65-F5344CB8AC3E}">
        <p14:creationId xmlns:p14="http://schemas.microsoft.com/office/powerpoint/2010/main" val="6708749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p:txBody>
          <a:bodyPr/>
          <a:lstStyle/>
          <a:p>
            <a:pPr marL="0" indent="0">
              <a:buNone/>
            </a:pPr>
            <a:r>
              <a:rPr lang="en-US" sz="3600" b="1" dirty="0">
                <a:effectLst>
                  <a:outerShdw blurRad="38100" dist="38100" dir="2700000" algn="tl">
                    <a:srgbClr val="000000">
                      <a:alpha val="43137"/>
                    </a:srgbClr>
                  </a:outerShdw>
                </a:effectLst>
              </a:rPr>
              <a:t>When you are done writing, go back over the document, checking for errors of grammar, punctuation, spelling, sentence structure, and paragraph structure.</a:t>
            </a:r>
          </a:p>
          <a:p>
            <a:pPr marL="0" indent="0">
              <a:buNone/>
            </a:pPr>
            <a:r>
              <a:rPr lang="en-US" sz="3600" b="1" dirty="0">
                <a:effectLst>
                  <a:outerShdw blurRad="38100" dist="38100" dir="2700000" algn="tl">
                    <a:srgbClr val="000000">
                      <a:alpha val="43137"/>
                    </a:srgbClr>
                  </a:outerShdw>
                </a:effectLst>
              </a:rPr>
              <a:t>Check the clarity of your writing!</a:t>
            </a:r>
          </a:p>
          <a:p>
            <a:pPr marL="0" indent="0">
              <a:buNone/>
            </a:pPr>
            <a:r>
              <a:rPr lang="en-US" sz="3600" b="1" dirty="0">
                <a:effectLst>
                  <a:outerShdw blurRad="38100" dist="38100" dir="2700000" algn="tl">
                    <a:srgbClr val="000000">
                      <a:alpha val="43137"/>
                    </a:srgbClr>
                  </a:outerShdw>
                </a:effectLst>
              </a:rPr>
              <a:t>If you can, get someone else to read your work. Text that might seem clear to you, because you wrote it, may not be so clear to others.</a:t>
            </a:r>
          </a:p>
        </p:txBody>
      </p:sp>
    </p:spTree>
    <p:extLst>
      <p:ext uri="{BB962C8B-B14F-4D97-AF65-F5344CB8AC3E}">
        <p14:creationId xmlns:p14="http://schemas.microsoft.com/office/powerpoint/2010/main" val="14023474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p:txBody>
          <a:bodyPr/>
          <a:lstStyle/>
          <a:p>
            <a:pPr marL="0" indent="0">
              <a:buNone/>
            </a:pPr>
            <a:r>
              <a:rPr lang="en-US" sz="3600" b="1" dirty="0">
                <a:effectLst>
                  <a:outerShdw blurRad="38100" dist="38100" dir="2700000" algn="tl">
                    <a:srgbClr val="000000">
                      <a:alpha val="43137"/>
                    </a:srgbClr>
                  </a:outerShdw>
                </a:effectLst>
              </a:rPr>
              <a:t>Compose all of your work in Microsoft Word, including work intended to be posted on discussion boards.</a:t>
            </a:r>
          </a:p>
          <a:p>
            <a:pPr marL="0" indent="0">
              <a:buNone/>
            </a:pPr>
            <a:r>
              <a:rPr lang="en-US" sz="3600" b="1" dirty="0">
                <a:effectLst>
                  <a:outerShdw blurRad="38100" dist="38100" dir="2700000" algn="tl">
                    <a:srgbClr val="000000">
                      <a:alpha val="43137"/>
                    </a:srgbClr>
                  </a:outerShdw>
                </a:effectLst>
              </a:rPr>
              <a:t>Submit that work to </a:t>
            </a:r>
            <a:r>
              <a:rPr lang="en-US" sz="3600" b="1" dirty="0" err="1">
                <a:effectLst>
                  <a:outerShdw blurRad="38100" dist="38100" dir="2700000" algn="tl">
                    <a:srgbClr val="000000">
                      <a:alpha val="43137"/>
                    </a:srgbClr>
                  </a:outerShdw>
                </a:effectLst>
              </a:rPr>
              <a:t>Originalit</a:t>
            </a:r>
            <a:r>
              <a:rPr lang="en-US" sz="3600" b="1" dirty="0">
                <a:effectLst>
                  <a:outerShdw blurRad="38100" dist="38100" dir="2700000" algn="tl">
                    <a:srgbClr val="000000">
                      <a:alpha val="43137"/>
                    </a:srgbClr>
                  </a:outerShdw>
                </a:effectLst>
              </a:rPr>
              <a:t> Verification (Turnitin) prior to turning it in for grading, then correct any areas of high content similarity to sources.</a:t>
            </a:r>
          </a:p>
        </p:txBody>
      </p:sp>
    </p:spTree>
    <p:extLst>
      <p:ext uri="{BB962C8B-B14F-4D97-AF65-F5344CB8AC3E}">
        <p14:creationId xmlns:p14="http://schemas.microsoft.com/office/powerpoint/2010/main" val="30438316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0"/>
            <a:ext cx="10941424" cy="1325563"/>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762000" y="1039906"/>
            <a:ext cx="10591800" cy="5629835"/>
          </a:xfrm>
        </p:spPr>
        <p:txBody>
          <a:bodyPr>
            <a:normAutofit/>
          </a:bodyPr>
          <a:lstStyle/>
          <a:p>
            <a:pPr marL="0" indent="0">
              <a:buNone/>
            </a:pPr>
            <a:r>
              <a:rPr lang="en-US" sz="3600" b="1" dirty="0">
                <a:effectLst>
                  <a:outerShdw blurRad="38100" dist="38100" dir="2700000" algn="tl">
                    <a:srgbClr val="000000">
                      <a:alpha val="43137"/>
                    </a:srgbClr>
                  </a:outerShdw>
                </a:effectLst>
              </a:rPr>
              <a:t>Everyone makes mistakes.</a:t>
            </a:r>
          </a:p>
          <a:p>
            <a:pPr marL="0" indent="0">
              <a:buNone/>
            </a:pPr>
            <a:r>
              <a:rPr lang="en-US" sz="3600" b="1" dirty="0">
                <a:effectLst>
                  <a:outerShdw blurRad="38100" dist="38100" dir="2700000" algn="tl">
                    <a:srgbClr val="000000">
                      <a:alpha val="43137"/>
                    </a:srgbClr>
                  </a:outerShdw>
                </a:effectLst>
              </a:rPr>
              <a:t>If your instructor is doing a good job, you will be provided with detailed feedback that tells you what you did well, and where there are opportunities for improvement.</a:t>
            </a:r>
          </a:p>
          <a:p>
            <a:pPr marL="0" indent="0">
              <a:buNone/>
            </a:pPr>
            <a:r>
              <a:rPr lang="en-US" sz="3600" b="1" dirty="0">
                <a:effectLst>
                  <a:outerShdw blurRad="38100" dist="38100" dir="2700000" algn="tl">
                    <a:srgbClr val="000000">
                      <a:alpha val="43137"/>
                    </a:srgbClr>
                  </a:outerShdw>
                </a:effectLst>
              </a:rPr>
              <a:t>You need to really dig deep into the feedback, not to argue the grade, but to discover patterns in your performance strategies that you can correct for future work. </a:t>
            </a:r>
          </a:p>
          <a:p>
            <a:pPr marL="0" indent="0">
              <a:buNone/>
            </a:pPr>
            <a:r>
              <a:rPr lang="en-US" sz="3600" b="1" dirty="0">
                <a:effectLst>
                  <a:outerShdw blurRad="38100" dist="38100" dir="2700000" algn="tl">
                    <a:srgbClr val="000000">
                      <a:alpha val="43137"/>
                    </a:srgbClr>
                  </a:outerShdw>
                </a:effectLst>
              </a:rPr>
              <a:t>And NEVER, EVER give up!</a:t>
            </a:r>
          </a:p>
        </p:txBody>
      </p:sp>
    </p:spTree>
    <p:extLst>
      <p:ext uri="{BB962C8B-B14F-4D97-AF65-F5344CB8AC3E}">
        <p14:creationId xmlns:p14="http://schemas.microsoft.com/office/powerpoint/2010/main" val="27239913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667435"/>
            <a:ext cx="10515600" cy="4509528"/>
          </a:xfrm>
        </p:spPr>
        <p:txBody>
          <a:bodyPr>
            <a:normAutofit/>
          </a:bodyPr>
          <a:lstStyle/>
          <a:p>
            <a:pPr marL="0" indent="0">
              <a:buNone/>
            </a:pPr>
            <a:r>
              <a:rPr lang="en-US" sz="3600" b="1" dirty="0">
                <a:effectLst>
                  <a:outerShdw blurRad="38100" dist="38100" dir="2700000" algn="tl">
                    <a:srgbClr val="000000">
                      <a:alpha val="43137"/>
                    </a:srgbClr>
                  </a:outerShdw>
                </a:effectLst>
              </a:rPr>
              <a:t>Mistakes tend to be repeated.</a:t>
            </a:r>
          </a:p>
          <a:p>
            <a:pPr marL="0" indent="0">
              <a:buNone/>
            </a:pPr>
            <a:r>
              <a:rPr lang="en-US" sz="3600" b="1" dirty="0">
                <a:effectLst>
                  <a:outerShdw blurRad="38100" dist="38100" dir="2700000" algn="tl">
                    <a:srgbClr val="000000">
                      <a:alpha val="43137"/>
                    </a:srgbClr>
                  </a:outerShdw>
                </a:effectLst>
              </a:rPr>
              <a:t>Keep all of your feedback, collected into one document, and analyze it collectively.</a:t>
            </a:r>
          </a:p>
          <a:p>
            <a:pPr marL="0" indent="0">
              <a:buNone/>
            </a:pPr>
            <a:r>
              <a:rPr lang="en-US" sz="3600" b="1" dirty="0">
                <a:effectLst>
                  <a:outerShdw blurRad="38100" dist="38100" dir="2700000" algn="tl">
                    <a:srgbClr val="000000">
                      <a:alpha val="43137"/>
                    </a:srgbClr>
                  </a:outerShdw>
                </a:effectLst>
              </a:rPr>
              <a:t>This reveals process errors that can be corrected in future work.</a:t>
            </a:r>
          </a:p>
        </p:txBody>
      </p:sp>
    </p:spTree>
    <p:extLst>
      <p:ext uri="{BB962C8B-B14F-4D97-AF65-F5344CB8AC3E}">
        <p14:creationId xmlns:p14="http://schemas.microsoft.com/office/powerpoint/2010/main" val="5247304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17812"/>
            <a:ext cx="10515600" cy="4859151"/>
          </a:xfrm>
        </p:spPr>
        <p:txBody>
          <a:bodyPr>
            <a:normAutofit/>
          </a:bodyPr>
          <a:lstStyle/>
          <a:p>
            <a:pPr marL="0" indent="0">
              <a:buNone/>
            </a:pPr>
            <a:r>
              <a:rPr lang="en-US" sz="3600" b="1" dirty="0">
                <a:effectLst>
                  <a:outerShdw blurRad="38100" dist="38100" dir="2700000" algn="tl">
                    <a:srgbClr val="000000">
                      <a:alpha val="43137"/>
                    </a:srgbClr>
                  </a:outerShdw>
                </a:effectLst>
              </a:rPr>
              <a:t>Here are the most common causes for people to lose points on assignments:</a:t>
            </a:r>
          </a:p>
          <a:p>
            <a:pPr marL="0" indent="0">
              <a:buNone/>
            </a:pPr>
            <a:r>
              <a:rPr lang="en-US" sz="3600" b="1" dirty="0">
                <a:solidFill>
                  <a:srgbClr val="0000FF"/>
                </a:solidFill>
                <a:effectLst>
                  <a:outerShdw blurRad="38100" dist="38100" dir="2700000" algn="tl">
                    <a:srgbClr val="000000">
                      <a:alpha val="43137"/>
                    </a:srgbClr>
                  </a:outerShdw>
                </a:effectLst>
              </a:rPr>
              <a:t>Left out a requirement, or content does not meet requirements</a:t>
            </a:r>
          </a:p>
          <a:p>
            <a:pPr marL="0" indent="0">
              <a:buNone/>
            </a:pPr>
            <a:r>
              <a:rPr lang="en-US" sz="3600" b="1" dirty="0">
                <a:solidFill>
                  <a:srgbClr val="006600"/>
                </a:solidFill>
                <a:effectLst>
                  <a:outerShdw blurRad="38100" dist="38100" dir="2700000" algn="tl">
                    <a:srgbClr val="000000">
                      <a:alpha val="43137"/>
                    </a:srgbClr>
                  </a:outerShdw>
                </a:effectLst>
              </a:rPr>
              <a:t>Not extensive enough</a:t>
            </a:r>
          </a:p>
          <a:p>
            <a:pPr marL="0" indent="0">
              <a:buNone/>
            </a:pPr>
            <a:r>
              <a:rPr lang="en-US" sz="3600" b="1" dirty="0">
                <a:solidFill>
                  <a:srgbClr val="660066"/>
                </a:solidFill>
                <a:effectLst>
                  <a:outerShdw blurRad="38100" dist="38100" dir="2700000" algn="tl">
                    <a:srgbClr val="000000">
                      <a:alpha val="43137"/>
                    </a:srgbClr>
                  </a:outerShdw>
                </a:effectLst>
              </a:rPr>
              <a:t>Factual errors or did not “get it”</a:t>
            </a:r>
          </a:p>
          <a:p>
            <a:pPr marL="0" indent="0">
              <a:buNone/>
            </a:pPr>
            <a:r>
              <a:rPr lang="en-US" sz="3600" b="1" dirty="0">
                <a:solidFill>
                  <a:srgbClr val="FF0000"/>
                </a:solidFill>
                <a:effectLst>
                  <a:outerShdw blurRad="38100" dist="38100" dir="2700000" algn="tl">
                    <a:srgbClr val="000000">
                      <a:alpha val="43137"/>
                    </a:srgbClr>
                  </a:outerShdw>
                </a:effectLst>
              </a:rPr>
              <a:t>Citing and Referencing, writing issues, etc.</a:t>
            </a:r>
          </a:p>
        </p:txBody>
      </p:sp>
    </p:spTree>
    <p:extLst>
      <p:ext uri="{BB962C8B-B14F-4D97-AF65-F5344CB8AC3E}">
        <p14:creationId xmlns:p14="http://schemas.microsoft.com/office/powerpoint/2010/main" val="2644753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133342"/>
            <a:ext cx="11114468" cy="5370490"/>
          </a:xfrm>
        </p:spPr>
        <p:txBody>
          <a:bodyPr>
            <a:normAutofit/>
          </a:bodyPr>
          <a:lstStyle/>
          <a:p>
            <a:pPr marL="0" indent="0">
              <a:buNone/>
            </a:pPr>
            <a:r>
              <a:rPr lang="en-US" sz="3600" dirty="0"/>
              <a:t>A paradigm is a philosophical / theoretical framework. </a:t>
            </a:r>
          </a:p>
          <a:p>
            <a:pPr marL="0" indent="0">
              <a:buNone/>
            </a:pPr>
            <a:r>
              <a:rPr lang="en-US" sz="3600" dirty="0"/>
              <a:t>An academic paradigm is a philosophical / theoretical framework for how one approaches the process of education.  It includes, among other things, one’s attitudes, values, motivations, expectations, roles, learning approach, and performance strategies.</a:t>
            </a:r>
          </a:p>
          <a:p>
            <a:pPr marL="0" indent="0">
              <a:buNone/>
            </a:pPr>
            <a:r>
              <a:rPr lang="en-US" sz="3600" dirty="0"/>
              <a:t>The academic paradigm in large measure shapes one’s learning approach and performance strategies.</a:t>
            </a:r>
          </a:p>
        </p:txBody>
      </p:sp>
    </p:spTree>
    <p:extLst>
      <p:ext uri="{BB962C8B-B14F-4D97-AF65-F5344CB8AC3E}">
        <p14:creationId xmlns:p14="http://schemas.microsoft.com/office/powerpoint/2010/main" val="18911634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17812"/>
            <a:ext cx="10515600" cy="4859151"/>
          </a:xfrm>
        </p:spPr>
        <p:txBody>
          <a:bodyPr>
            <a:normAutofit/>
          </a:bodyPr>
          <a:lstStyle/>
          <a:p>
            <a:pPr marL="0" indent="0">
              <a:buNone/>
            </a:pPr>
            <a:r>
              <a:rPr lang="en-US" sz="3600" b="1" dirty="0">
                <a:effectLst>
                  <a:outerShdw blurRad="38100" dist="38100" dir="2700000" algn="tl">
                    <a:srgbClr val="000000">
                      <a:alpha val="43137"/>
                    </a:srgbClr>
                  </a:outerShdw>
                </a:effectLst>
              </a:rPr>
              <a:t>Color code the feedback related to errors, using the color scheme in the previous slide.</a:t>
            </a:r>
          </a:p>
          <a:p>
            <a:pPr marL="0" indent="0">
              <a:buNone/>
            </a:pPr>
            <a:r>
              <a:rPr lang="en-US" sz="3600" b="1" dirty="0">
                <a:effectLst>
                  <a:outerShdw blurRad="38100" dist="38100" dir="2700000" algn="tl">
                    <a:srgbClr val="000000">
                      <a:alpha val="43137"/>
                    </a:srgbClr>
                  </a:outerShdw>
                </a:effectLst>
              </a:rPr>
              <a:t>This facilitates quick recognition of patterns in your performance strategies.</a:t>
            </a:r>
          </a:p>
          <a:p>
            <a:pPr marL="0" indent="0">
              <a:buNone/>
            </a:pPr>
            <a:r>
              <a:rPr lang="en-US" sz="3600" b="1" dirty="0">
                <a:effectLst>
                  <a:outerShdw blurRad="38100" dist="38100" dir="2700000" algn="tl">
                    <a:srgbClr val="000000">
                      <a:alpha val="43137"/>
                    </a:srgbClr>
                  </a:outerShdw>
                </a:effectLst>
              </a:rPr>
              <a:t>As you add to that feedback, assignment by assignment, you will be able to see trends in your improvement.</a:t>
            </a:r>
          </a:p>
          <a:p>
            <a:pPr marL="0" indent="0">
              <a:buNone/>
            </a:pPr>
            <a:endParaRPr lang="en-US" sz="36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69620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039906"/>
            <a:ext cx="10515600" cy="5137057"/>
          </a:xfrm>
        </p:spPr>
        <p:txBody>
          <a:bodyPr>
            <a:normAutofit/>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00FF"/>
                </a:solidFill>
                <a:effectLst>
                  <a:outerShdw blurRad="38100" dist="38100" dir="2700000" algn="tl">
                    <a:srgbClr val="000000">
                      <a:alpha val="43137"/>
                    </a:srgbClr>
                  </a:outerShdw>
                </a:effectLst>
              </a:rPr>
              <a:t>Left out a requirement, or content does not meet requirements</a:t>
            </a:r>
          </a:p>
          <a:p>
            <a:pPr marL="0" indent="0">
              <a:buNone/>
            </a:pPr>
            <a:r>
              <a:rPr lang="en-US" sz="3600" b="1" dirty="0">
                <a:effectLst>
                  <a:outerShdw blurRad="38100" dist="38100" dir="2700000" algn="tl">
                    <a:srgbClr val="000000">
                      <a:alpha val="43137"/>
                    </a:srgbClr>
                  </a:outerShdw>
                </a:effectLst>
              </a:rPr>
              <a:t>Leaving out requirements means the performance strategies need to be revised. </a:t>
            </a:r>
          </a:p>
          <a:p>
            <a:pPr marL="0" indent="0">
              <a:buNone/>
            </a:pPr>
            <a:r>
              <a:rPr lang="en-US" sz="3600" b="1" dirty="0">
                <a:effectLst>
                  <a:outerShdw blurRad="38100" dist="38100" dir="2700000" algn="tl">
                    <a:srgbClr val="000000">
                      <a:alpha val="43137"/>
                    </a:srgbClr>
                  </a:outerShdw>
                </a:effectLst>
              </a:rPr>
              <a:t>Was the requirement overlooked? Were the signal words misinterpreted? Did you intend to include it, but fail to check before you turned in the assignment?</a:t>
            </a:r>
          </a:p>
        </p:txBody>
      </p:sp>
    </p:spTree>
    <p:extLst>
      <p:ext uri="{BB962C8B-B14F-4D97-AF65-F5344CB8AC3E}">
        <p14:creationId xmlns:p14="http://schemas.microsoft.com/office/powerpoint/2010/main" val="25290645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039906"/>
            <a:ext cx="10515600" cy="5137057"/>
          </a:xfrm>
        </p:spPr>
        <p:txBody>
          <a:bodyPr>
            <a:normAutofit lnSpcReduction="10000"/>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00FF"/>
                </a:solidFill>
                <a:effectLst>
                  <a:outerShdw blurRad="38100" dist="38100" dir="2700000" algn="tl">
                    <a:srgbClr val="000000">
                      <a:alpha val="43137"/>
                    </a:srgbClr>
                  </a:outerShdw>
                </a:effectLst>
              </a:rPr>
              <a:t>Left out a requirement, or content does not meet requirements</a:t>
            </a:r>
          </a:p>
          <a:p>
            <a:pPr marL="0" indent="0">
              <a:buNone/>
            </a:pPr>
            <a:r>
              <a:rPr lang="en-US" sz="3600" b="1" dirty="0">
                <a:effectLst>
                  <a:outerShdw blurRad="38100" dist="38100" dir="2700000" algn="tl">
                    <a:srgbClr val="000000">
                      <a:alpha val="43137"/>
                    </a:srgbClr>
                  </a:outerShdw>
                </a:effectLst>
              </a:rPr>
              <a:t>Content not meeting requirements may indicate a learning failure. </a:t>
            </a:r>
          </a:p>
          <a:p>
            <a:pPr marL="0" indent="0">
              <a:buNone/>
            </a:pPr>
            <a:r>
              <a:rPr lang="en-US" sz="3600" b="1" dirty="0">
                <a:effectLst>
                  <a:outerShdw blurRad="38100" dist="38100" dir="2700000" algn="tl">
                    <a:srgbClr val="000000">
                      <a:alpha val="43137"/>
                    </a:srgbClr>
                  </a:outerShdw>
                </a:effectLst>
              </a:rPr>
              <a:t>Often, assignments require you to discriminate between two similar concepts and choose the correct concept to include in the assignment. </a:t>
            </a:r>
          </a:p>
          <a:p>
            <a:pPr marL="0" indent="0">
              <a:buNone/>
            </a:pPr>
            <a:r>
              <a:rPr lang="en-US" sz="3600" b="1" dirty="0">
                <a:effectLst>
                  <a:outerShdw blurRad="38100" dist="38100" dir="2700000" algn="tl">
                    <a:srgbClr val="000000">
                      <a:alpha val="43137"/>
                    </a:srgbClr>
                  </a:outerShdw>
                </a:effectLst>
              </a:rPr>
              <a:t>If the concepts have not been well-learned, you may choose the wrong concept to write about.</a:t>
            </a:r>
          </a:p>
        </p:txBody>
      </p:sp>
    </p:spTree>
    <p:extLst>
      <p:ext uri="{BB962C8B-B14F-4D97-AF65-F5344CB8AC3E}">
        <p14:creationId xmlns:p14="http://schemas.microsoft.com/office/powerpoint/2010/main" val="4854055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039906"/>
            <a:ext cx="10515600" cy="5137057"/>
          </a:xfrm>
        </p:spPr>
        <p:txBody>
          <a:bodyPr>
            <a:normAutofit fontScale="85000" lnSpcReduction="10000"/>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00FF"/>
                </a:solidFill>
                <a:effectLst>
                  <a:outerShdw blurRad="38100" dist="38100" dir="2700000" algn="tl">
                    <a:srgbClr val="000000">
                      <a:alpha val="43137"/>
                    </a:srgbClr>
                  </a:outerShdw>
                </a:effectLst>
              </a:rPr>
              <a:t>Left out a requirement, or content does not meet requirements</a:t>
            </a:r>
          </a:p>
          <a:p>
            <a:pPr marL="0" indent="0">
              <a:buNone/>
            </a:pPr>
            <a:r>
              <a:rPr lang="en-US" sz="3600" b="1" i="1" dirty="0">
                <a:effectLst>
                  <a:outerShdw blurRad="38100" dist="38100" dir="2700000" algn="tl">
                    <a:srgbClr val="000000">
                      <a:alpha val="43137"/>
                    </a:srgbClr>
                  </a:outerShdw>
                </a:effectLst>
              </a:rPr>
              <a:t>If the concepts have not been well-learned…</a:t>
            </a:r>
          </a:p>
          <a:p>
            <a:pPr marL="0" indent="0">
              <a:buNone/>
            </a:pPr>
            <a:r>
              <a:rPr lang="en-US" sz="3600" b="1" dirty="0">
                <a:effectLst>
                  <a:outerShdw blurRad="38100" dist="38100" dir="2700000" algn="tl">
                    <a:srgbClr val="000000">
                      <a:alpha val="43137"/>
                    </a:srgbClr>
                  </a:outerShdw>
                </a:effectLst>
              </a:rPr>
              <a:t>For example, an assignment may ask you to discuss the process of memory from sensory reception to long term memory.</a:t>
            </a:r>
          </a:p>
          <a:p>
            <a:pPr marL="0" indent="0">
              <a:buNone/>
            </a:pPr>
            <a:r>
              <a:rPr lang="en-US" sz="3600" b="1" dirty="0">
                <a:effectLst>
                  <a:outerShdw blurRad="38100" dist="38100" dir="2700000" algn="tl">
                    <a:srgbClr val="000000">
                      <a:alpha val="43137"/>
                    </a:srgbClr>
                  </a:outerShdw>
                </a:effectLst>
              </a:rPr>
              <a:t>There are several memory models in psychology, but only one of them is traceable from sensory reception to long term memory.</a:t>
            </a:r>
          </a:p>
          <a:p>
            <a:pPr marL="0" indent="0">
              <a:buNone/>
            </a:pPr>
            <a:r>
              <a:rPr lang="en-US" sz="3600" b="1" dirty="0">
                <a:effectLst>
                  <a:outerShdw blurRad="38100" dist="38100" dir="2700000" algn="tl">
                    <a:srgbClr val="000000">
                      <a:alpha val="43137"/>
                    </a:srgbClr>
                  </a:outerShdw>
                </a:effectLst>
              </a:rPr>
              <a:t>This highlights the importance of doing the entire reading assignment, not just what is directly relevant to the written assignment.</a:t>
            </a:r>
          </a:p>
        </p:txBody>
      </p:sp>
    </p:spTree>
    <p:extLst>
      <p:ext uri="{BB962C8B-B14F-4D97-AF65-F5344CB8AC3E}">
        <p14:creationId xmlns:p14="http://schemas.microsoft.com/office/powerpoint/2010/main" val="8957642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17812"/>
            <a:ext cx="10515600" cy="4859151"/>
          </a:xfrm>
        </p:spPr>
        <p:txBody>
          <a:bodyPr>
            <a:normAutofit/>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00FF"/>
                </a:solidFill>
                <a:effectLst>
                  <a:outerShdw blurRad="38100" dist="38100" dir="2700000" algn="tl">
                    <a:srgbClr val="000000">
                      <a:alpha val="43137"/>
                    </a:srgbClr>
                  </a:outerShdw>
                </a:effectLst>
              </a:rPr>
              <a:t>Left out a requirement, or content does not meet requirements</a:t>
            </a:r>
          </a:p>
          <a:p>
            <a:pPr marL="0" indent="0">
              <a:buNone/>
            </a:pPr>
            <a:r>
              <a:rPr lang="en-US" sz="3600" b="1" dirty="0">
                <a:solidFill>
                  <a:srgbClr val="006600"/>
                </a:solidFill>
                <a:effectLst>
                  <a:outerShdw blurRad="38100" dist="38100" dir="2700000" algn="tl">
                    <a:srgbClr val="000000">
                      <a:alpha val="43137"/>
                    </a:srgbClr>
                  </a:outerShdw>
                </a:effectLst>
              </a:rPr>
              <a:t>Not extensive enough</a:t>
            </a:r>
          </a:p>
          <a:p>
            <a:pPr marL="0" indent="0">
              <a:buNone/>
            </a:pPr>
            <a:r>
              <a:rPr lang="en-US" sz="3600" b="1" dirty="0">
                <a:solidFill>
                  <a:srgbClr val="660066"/>
                </a:solidFill>
                <a:effectLst>
                  <a:outerShdw blurRad="38100" dist="38100" dir="2700000" algn="tl">
                    <a:srgbClr val="000000">
                      <a:alpha val="43137"/>
                    </a:srgbClr>
                  </a:outerShdw>
                </a:effectLst>
              </a:rPr>
              <a:t>Factual errors or did not “get it”</a:t>
            </a:r>
          </a:p>
          <a:p>
            <a:pPr marL="0" indent="0">
              <a:buNone/>
            </a:pPr>
            <a:r>
              <a:rPr lang="en-US" sz="3600" b="1" dirty="0">
                <a:solidFill>
                  <a:srgbClr val="FF0000"/>
                </a:solidFill>
                <a:effectLst>
                  <a:outerShdw blurRad="38100" dist="38100" dir="2700000" algn="tl">
                    <a:srgbClr val="000000">
                      <a:alpha val="43137"/>
                    </a:srgbClr>
                  </a:outerShdw>
                </a:effectLst>
              </a:rPr>
              <a:t>Citing and Referencing, writing issues, etc.</a:t>
            </a:r>
          </a:p>
        </p:txBody>
      </p:sp>
    </p:spTree>
    <p:extLst>
      <p:ext uri="{BB962C8B-B14F-4D97-AF65-F5344CB8AC3E}">
        <p14:creationId xmlns:p14="http://schemas.microsoft.com/office/powerpoint/2010/main" val="2921397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28918" y="1317812"/>
            <a:ext cx="11331388" cy="4859151"/>
          </a:xfrm>
        </p:spPr>
        <p:txBody>
          <a:bodyPr>
            <a:normAutofit/>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6600"/>
                </a:solidFill>
                <a:effectLst>
                  <a:outerShdw blurRad="38100" dist="38100" dir="2700000" algn="tl">
                    <a:srgbClr val="000000">
                      <a:alpha val="43137"/>
                    </a:srgbClr>
                  </a:outerShdw>
                </a:effectLst>
              </a:rPr>
              <a:t>Not extensive enough</a:t>
            </a:r>
          </a:p>
          <a:p>
            <a:pPr marL="0" indent="0">
              <a:buNone/>
            </a:pPr>
            <a:r>
              <a:rPr lang="en-US" sz="3600" b="1" dirty="0">
                <a:effectLst>
                  <a:outerShdw blurRad="38100" dist="38100" dir="2700000" algn="tl">
                    <a:srgbClr val="000000">
                      <a:alpha val="43137"/>
                    </a:srgbClr>
                  </a:outerShdw>
                </a:effectLst>
              </a:rPr>
              <a:t>This is often caused by inadequate learning. </a:t>
            </a:r>
          </a:p>
          <a:p>
            <a:pPr marL="0" indent="0">
              <a:buNone/>
            </a:pPr>
            <a:r>
              <a:rPr lang="en-US" sz="3600" b="1" dirty="0">
                <a:effectLst>
                  <a:outerShdw blurRad="38100" dist="38100" dir="2700000" algn="tl">
                    <a:srgbClr val="000000">
                      <a:alpha val="43137"/>
                    </a:srgbClr>
                  </a:outerShdw>
                </a:effectLst>
              </a:rPr>
              <a:t>If one has learned a set of concepts well, one understands intuitively what needs to be included.</a:t>
            </a:r>
          </a:p>
          <a:p>
            <a:pPr marL="0" indent="0">
              <a:buNone/>
            </a:pPr>
            <a:r>
              <a:rPr lang="en-US" sz="3600" b="1" i="1" dirty="0">
                <a:effectLst>
                  <a:outerShdw blurRad="38100" dist="38100" dir="2700000" algn="tl">
                    <a:srgbClr val="000000">
                      <a:alpha val="43137"/>
                    </a:srgbClr>
                  </a:outerShdw>
                </a:effectLst>
              </a:rPr>
              <a:t>Correction:</a:t>
            </a:r>
          </a:p>
          <a:p>
            <a:pPr marL="0" indent="0">
              <a:buNone/>
            </a:pPr>
            <a:r>
              <a:rPr lang="en-US" sz="3600" b="1" dirty="0">
                <a:effectLst>
                  <a:outerShdw blurRad="38100" dist="38100" dir="2700000" algn="tl">
                    <a:srgbClr val="000000">
                      <a:alpha val="43137"/>
                    </a:srgbClr>
                  </a:outerShdw>
                </a:effectLst>
              </a:rPr>
              <a:t>Check whether the cause was inadequate learning. Adjust learning processes accordingly.</a:t>
            </a:r>
          </a:p>
        </p:txBody>
      </p:sp>
    </p:spTree>
    <p:extLst>
      <p:ext uri="{BB962C8B-B14F-4D97-AF65-F5344CB8AC3E}">
        <p14:creationId xmlns:p14="http://schemas.microsoft.com/office/powerpoint/2010/main" val="21125047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528918" y="1317812"/>
            <a:ext cx="11331388" cy="4859151"/>
          </a:xfrm>
        </p:spPr>
        <p:txBody>
          <a:bodyPr>
            <a:normAutofit/>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006600"/>
                </a:solidFill>
                <a:effectLst>
                  <a:outerShdw blurRad="38100" dist="38100" dir="2700000" algn="tl">
                    <a:srgbClr val="000000">
                      <a:alpha val="43137"/>
                    </a:srgbClr>
                  </a:outerShdw>
                </a:effectLst>
              </a:rPr>
              <a:t>Not extensive enough</a:t>
            </a:r>
          </a:p>
          <a:p>
            <a:pPr marL="0" indent="0">
              <a:buNone/>
            </a:pPr>
            <a:r>
              <a:rPr lang="en-US" sz="3600" b="1" dirty="0">
                <a:effectLst>
                  <a:outerShdw blurRad="38100" dist="38100" dir="2700000" algn="tl">
                    <a:srgbClr val="000000">
                      <a:alpha val="43137"/>
                    </a:srgbClr>
                  </a:outerShdw>
                </a:effectLst>
              </a:rPr>
              <a:t>This may also be due to the writer  making assumptions about the knowledge state of the reader.</a:t>
            </a:r>
          </a:p>
          <a:p>
            <a:pPr marL="0" indent="0">
              <a:buNone/>
            </a:pPr>
            <a:r>
              <a:rPr lang="en-US" sz="3600" b="1" i="1" dirty="0">
                <a:effectLst>
                  <a:outerShdw blurRad="38100" dist="38100" dir="2700000" algn="tl">
                    <a:srgbClr val="000000">
                      <a:alpha val="43137"/>
                    </a:srgbClr>
                  </a:outerShdw>
                </a:effectLst>
              </a:rPr>
              <a:t>Correction:</a:t>
            </a:r>
          </a:p>
          <a:p>
            <a:pPr marL="0" indent="0">
              <a:buNone/>
            </a:pPr>
            <a:r>
              <a:rPr lang="en-US" sz="3600" b="1" dirty="0">
                <a:effectLst>
                  <a:outerShdw blurRad="38100" dist="38100" dir="2700000" algn="tl">
                    <a:srgbClr val="000000">
                      <a:alpha val="43137"/>
                    </a:srgbClr>
                  </a:outerShdw>
                </a:effectLst>
              </a:rPr>
              <a:t>Never assume that the reader knows what you know. Take pains to explain as if the reader knows nothing about the content.</a:t>
            </a:r>
          </a:p>
        </p:txBody>
      </p:sp>
    </p:spTree>
    <p:extLst>
      <p:ext uri="{BB962C8B-B14F-4D97-AF65-F5344CB8AC3E}">
        <p14:creationId xmlns:p14="http://schemas.microsoft.com/office/powerpoint/2010/main" val="2682686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17812"/>
            <a:ext cx="10515600" cy="4859151"/>
          </a:xfrm>
        </p:spPr>
        <p:txBody>
          <a:bodyPr>
            <a:normAutofit lnSpcReduction="10000"/>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660066"/>
                </a:solidFill>
                <a:effectLst>
                  <a:outerShdw blurRad="38100" dist="38100" dir="2700000" algn="tl">
                    <a:srgbClr val="000000">
                      <a:alpha val="43137"/>
                    </a:srgbClr>
                  </a:outerShdw>
                </a:effectLst>
              </a:rPr>
              <a:t>Factual errors or did not “get it”</a:t>
            </a:r>
          </a:p>
          <a:p>
            <a:pPr marL="0" indent="0">
              <a:buNone/>
            </a:pPr>
            <a:r>
              <a:rPr lang="en-US" sz="3600" b="1" dirty="0">
                <a:effectLst>
                  <a:outerShdw blurRad="38100" dist="38100" dir="2700000" algn="tl">
                    <a:srgbClr val="000000">
                      <a:alpha val="43137"/>
                    </a:srgbClr>
                  </a:outerShdw>
                </a:effectLst>
              </a:rPr>
              <a:t>Most often, factual errors are due to inadequate learning of the concepts.</a:t>
            </a:r>
          </a:p>
          <a:p>
            <a:pPr marL="0" indent="0">
              <a:buNone/>
            </a:pPr>
            <a:r>
              <a:rPr lang="en-US" sz="3600" b="1" dirty="0">
                <a:effectLst>
                  <a:outerShdw blurRad="38100" dist="38100" dir="2700000" algn="tl">
                    <a:srgbClr val="000000">
                      <a:alpha val="43137"/>
                    </a:srgbClr>
                  </a:outerShdw>
                </a:effectLst>
              </a:rPr>
              <a:t>Only rarely is this caused by a paraphrasing error.</a:t>
            </a:r>
          </a:p>
          <a:p>
            <a:pPr marL="0" indent="0">
              <a:buNone/>
            </a:pPr>
            <a:r>
              <a:rPr lang="en-US" sz="3600" b="1" i="1" dirty="0">
                <a:effectLst>
                  <a:outerShdw blurRad="38100" dist="38100" dir="2700000" algn="tl">
                    <a:srgbClr val="000000">
                      <a:alpha val="43137"/>
                    </a:srgbClr>
                  </a:outerShdw>
                </a:effectLst>
              </a:rPr>
              <a:t>Correction:</a:t>
            </a:r>
          </a:p>
          <a:p>
            <a:pPr marL="0" indent="0">
              <a:buNone/>
            </a:pPr>
            <a:r>
              <a:rPr lang="en-US" sz="3600" b="1" dirty="0">
                <a:effectLst>
                  <a:outerShdw blurRad="38100" dist="38100" dir="2700000" algn="tl">
                    <a:srgbClr val="000000">
                      <a:alpha val="43137"/>
                    </a:srgbClr>
                  </a:outerShdw>
                </a:effectLst>
              </a:rPr>
              <a:t>After you write, recheck for factual accuracy.</a:t>
            </a:r>
          </a:p>
          <a:p>
            <a:pPr marL="0" indent="0">
              <a:buNone/>
            </a:pPr>
            <a:r>
              <a:rPr lang="en-US" sz="3600" b="1" dirty="0">
                <a:effectLst>
                  <a:outerShdw blurRad="38100" dist="38100" dir="2700000" algn="tl">
                    <a:srgbClr val="000000">
                      <a:alpha val="43137"/>
                    </a:srgbClr>
                  </a:outerShdw>
                </a:effectLst>
              </a:rPr>
              <a:t>Examine your learning strategies. Did you use SQ3R?  Were you able to Recite the information?</a:t>
            </a:r>
          </a:p>
        </p:txBody>
      </p:sp>
    </p:spTree>
    <p:extLst>
      <p:ext uri="{BB962C8B-B14F-4D97-AF65-F5344CB8AC3E}">
        <p14:creationId xmlns:p14="http://schemas.microsoft.com/office/powerpoint/2010/main" val="37317555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1317812"/>
            <a:ext cx="10515600" cy="4859151"/>
          </a:xfrm>
        </p:spPr>
        <p:txBody>
          <a:bodyPr>
            <a:normAutofit fontScale="92500" lnSpcReduction="10000"/>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FF0000"/>
                </a:solidFill>
                <a:effectLst>
                  <a:outerShdw blurRad="38100" dist="38100" dir="2700000" algn="tl">
                    <a:srgbClr val="000000">
                      <a:alpha val="43137"/>
                    </a:srgbClr>
                  </a:outerShdw>
                </a:effectLst>
              </a:rPr>
              <a:t>Citing and Referencing, writing issues, etc.</a:t>
            </a:r>
          </a:p>
          <a:p>
            <a:pPr marL="0" indent="0">
              <a:buNone/>
            </a:pPr>
            <a:r>
              <a:rPr lang="en-US" sz="3600" b="1" dirty="0">
                <a:effectLst>
                  <a:outerShdw blurRad="38100" dist="38100" dir="2700000" algn="tl">
                    <a:srgbClr val="000000">
                      <a:alpha val="43137"/>
                    </a:srgbClr>
                  </a:outerShdw>
                </a:effectLst>
              </a:rPr>
              <a:t>It’s easy to make APA format errors.</a:t>
            </a:r>
          </a:p>
          <a:p>
            <a:pPr marL="0" indent="0">
              <a:buNone/>
            </a:pPr>
            <a:r>
              <a:rPr lang="en-US" sz="3600" b="1" i="1" dirty="0">
                <a:effectLst>
                  <a:outerShdw blurRad="38100" dist="38100" dir="2700000" algn="tl">
                    <a:srgbClr val="000000">
                      <a:alpha val="43137"/>
                    </a:srgbClr>
                  </a:outerShdw>
                </a:effectLst>
              </a:rPr>
              <a:t>Correction:</a:t>
            </a:r>
          </a:p>
          <a:p>
            <a:pPr marL="0" indent="0">
              <a:buNone/>
            </a:pPr>
            <a:r>
              <a:rPr lang="en-US" sz="3600" b="1" dirty="0">
                <a:effectLst>
                  <a:outerShdw blurRad="38100" dist="38100" dir="2700000" algn="tl">
                    <a:srgbClr val="000000">
                      <a:alpha val="43137"/>
                    </a:srgbClr>
                  </a:outerShdw>
                </a:effectLst>
              </a:rPr>
              <a:t>Attend to the feedback on APA, point by point.  Look up the correct way to do what was done incorrectly, and correct the work in your copy of the assignment as practice.</a:t>
            </a:r>
          </a:p>
          <a:p>
            <a:pPr marL="0" indent="0">
              <a:buNone/>
            </a:pPr>
            <a:r>
              <a:rPr lang="en-US" sz="3600" b="1" dirty="0">
                <a:effectLst>
                  <a:outerShdw blurRad="38100" dist="38100" dir="2700000" algn="tl">
                    <a:srgbClr val="000000">
                      <a:alpha val="43137"/>
                    </a:srgbClr>
                  </a:outerShdw>
                </a:effectLst>
              </a:rPr>
              <a:t>Note the errors in your collected feedback, and check that new work does not repeat those errors.</a:t>
            </a:r>
          </a:p>
        </p:txBody>
      </p:sp>
    </p:spTree>
    <p:extLst>
      <p:ext uri="{BB962C8B-B14F-4D97-AF65-F5344CB8AC3E}">
        <p14:creationId xmlns:p14="http://schemas.microsoft.com/office/powerpoint/2010/main" val="27508508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838200" y="914400"/>
            <a:ext cx="10515600" cy="5611906"/>
          </a:xfrm>
        </p:spPr>
        <p:txBody>
          <a:bodyPr>
            <a:normAutofit/>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FF0000"/>
                </a:solidFill>
                <a:effectLst>
                  <a:outerShdw blurRad="38100" dist="38100" dir="2700000" algn="tl">
                    <a:srgbClr val="000000">
                      <a:alpha val="43137"/>
                    </a:srgbClr>
                  </a:outerShdw>
                </a:effectLst>
              </a:rPr>
              <a:t>Citing and Referencing, writing issues, etc.</a:t>
            </a:r>
          </a:p>
          <a:p>
            <a:pPr marL="0" indent="0">
              <a:buNone/>
            </a:pPr>
            <a:r>
              <a:rPr lang="en-US" sz="3600" b="1" i="1" dirty="0">
                <a:effectLst>
                  <a:outerShdw blurRad="38100" dist="38100" dir="2700000" algn="tl">
                    <a:srgbClr val="000000">
                      <a:alpha val="43137"/>
                    </a:srgbClr>
                  </a:outerShdw>
                </a:effectLst>
              </a:rPr>
              <a:t>Writing issues</a:t>
            </a:r>
            <a:r>
              <a:rPr lang="en-US" sz="3600" b="1" dirty="0">
                <a:effectLst>
                  <a:outerShdw blurRad="38100" dist="38100" dir="2700000" algn="tl">
                    <a:srgbClr val="000000">
                      <a:alpha val="43137"/>
                    </a:srgbClr>
                  </a:outerShdw>
                </a:effectLst>
              </a:rPr>
              <a:t> include errors of grammar, spelling, and punctuation, as well as a lack of clarity.</a:t>
            </a:r>
          </a:p>
          <a:p>
            <a:pPr marL="0" indent="0">
              <a:buNone/>
            </a:pPr>
            <a:r>
              <a:rPr lang="en-US" sz="3600" b="1" dirty="0">
                <a:effectLst>
                  <a:outerShdw blurRad="38100" dist="38100" dir="2700000" algn="tl">
                    <a:srgbClr val="000000">
                      <a:alpha val="43137"/>
                    </a:srgbClr>
                  </a:outerShdw>
                </a:effectLst>
              </a:rPr>
              <a:t>It is critical to correct every writing error for which you get feedback… </a:t>
            </a:r>
          </a:p>
          <a:p>
            <a:pPr marL="0" indent="0">
              <a:buNone/>
            </a:pPr>
            <a:r>
              <a:rPr lang="en-US" sz="3600" b="1" dirty="0">
                <a:effectLst>
                  <a:outerShdw blurRad="38100" dist="38100" dir="2700000" algn="tl">
                    <a:srgbClr val="000000">
                      <a:alpha val="43137"/>
                    </a:srgbClr>
                  </a:outerShdw>
                </a:effectLst>
              </a:rPr>
              <a:t>…but also important that you look for patterns in the writing errors. Do you have several subject verb agreement errors? Do you use sentence fragments, or run-on sentences?</a:t>
            </a:r>
          </a:p>
        </p:txBody>
      </p:sp>
    </p:spTree>
    <p:extLst>
      <p:ext uri="{BB962C8B-B14F-4D97-AF65-F5344CB8AC3E}">
        <p14:creationId xmlns:p14="http://schemas.microsoft.com/office/powerpoint/2010/main" val="181857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133342"/>
            <a:ext cx="11114468" cy="5370490"/>
          </a:xfrm>
        </p:spPr>
        <p:txBody>
          <a:bodyPr>
            <a:normAutofit lnSpcReduction="10000"/>
          </a:bodyPr>
          <a:lstStyle/>
          <a:p>
            <a:pPr marL="0" indent="0">
              <a:buNone/>
            </a:pPr>
            <a:r>
              <a:rPr lang="en-US" sz="3600" dirty="0">
                <a:effectLst>
                  <a:outerShdw blurRad="38100" dist="38100" dir="2700000" algn="tl">
                    <a:srgbClr val="000000">
                      <a:alpha val="43137"/>
                    </a:srgbClr>
                  </a:outerShdw>
                </a:effectLst>
              </a:rPr>
              <a:t>High performing students exhibit a predictable pattern of attitudes, motivations, and behaviors.</a:t>
            </a:r>
          </a:p>
          <a:p>
            <a:pPr marL="0" indent="0">
              <a:buNone/>
            </a:pPr>
            <a:r>
              <a:rPr lang="en-US" i="1" dirty="0">
                <a:effectLst>
                  <a:outerShdw blurRad="38100" dist="38100" dir="2700000" algn="tl">
                    <a:srgbClr val="000000">
                      <a:alpha val="43137"/>
                    </a:srgbClr>
                  </a:outerShdw>
                </a:effectLst>
              </a:rPr>
              <a:t>Students who were regulating their own learning were setting challenging goals for themselves, reflecting on their plans and adapting them when needed. They submitted completed tasks and did extra work to learn more. When they encountered difficult tasks, they used automated regulation processes so they could be successful. When they became distracted, they found ways to refocus. These students valued learning in and of itself and understood their own approaches to learning in ways that allowed them to take advantage of the learning experience. </a:t>
            </a:r>
            <a:r>
              <a:rPr lang="en-US" dirty="0">
                <a:effectLst>
                  <a:outerShdw blurRad="38100" dist="38100" dir="2700000" algn="tl">
                    <a:srgbClr val="000000">
                      <a:alpha val="43137"/>
                    </a:srgbClr>
                  </a:outerShdw>
                </a:effectLst>
              </a:rPr>
              <a:t>(Harding, 2018)</a:t>
            </a:r>
          </a:p>
          <a:p>
            <a:pPr marL="0" indent="0">
              <a:buNone/>
            </a:pPr>
            <a:r>
              <a:rPr lang="en-US" sz="3600" dirty="0">
                <a:effectLst>
                  <a:outerShdw blurRad="38100" dist="38100" dir="2700000" algn="tl">
                    <a:srgbClr val="000000">
                      <a:alpha val="43137"/>
                    </a:srgbClr>
                  </a:outerShdw>
                </a:effectLst>
              </a:rPr>
              <a:t>High performing students conform pretty closely to the </a:t>
            </a:r>
          </a:p>
          <a:p>
            <a:pPr marL="0" indent="0">
              <a:buNone/>
            </a:pPr>
            <a:r>
              <a:rPr lang="en-US" sz="3600" b="1" i="1" dirty="0">
                <a:effectLst>
                  <a:outerShdw blurRad="38100" dist="38100" dir="2700000" algn="tl">
                    <a:srgbClr val="000000">
                      <a:alpha val="43137"/>
                    </a:srgbClr>
                  </a:outerShdw>
                </a:effectLst>
              </a:rPr>
              <a:t>A-Student Academic Paradigm</a:t>
            </a:r>
            <a:r>
              <a:rPr lang="en-US" sz="3600" dirty="0">
                <a:effectLst>
                  <a:outerShdw blurRad="38100" dist="38100" dir="2700000" algn="tl">
                    <a:srgbClr val="000000">
                      <a:alpha val="43137"/>
                    </a:srgbClr>
                  </a:outerShdw>
                </a:effectLst>
              </a:rPr>
              <a:t> (ASAP).</a:t>
            </a:r>
          </a:p>
        </p:txBody>
      </p:sp>
    </p:spTree>
    <p:extLst>
      <p:ext uri="{BB962C8B-B14F-4D97-AF65-F5344CB8AC3E}">
        <p14:creationId xmlns:p14="http://schemas.microsoft.com/office/powerpoint/2010/main" val="392819229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5"/>
            <a:ext cx="10941424" cy="1129227"/>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Assignment Performance Strategies: Feedback</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412375" y="914400"/>
            <a:ext cx="11537577" cy="5611906"/>
          </a:xfrm>
        </p:spPr>
        <p:txBody>
          <a:bodyPr>
            <a:normAutofit fontScale="85000" lnSpcReduction="20000"/>
          </a:bodyPr>
          <a:lstStyle/>
          <a:p>
            <a:pPr marL="0" indent="0">
              <a:buNone/>
            </a:pPr>
            <a:r>
              <a:rPr lang="en-US" sz="3600" b="1" dirty="0">
                <a:effectLst>
                  <a:outerShdw blurRad="38100" dist="38100" dir="2700000" algn="tl">
                    <a:srgbClr val="000000">
                      <a:alpha val="43137"/>
                    </a:srgbClr>
                  </a:outerShdw>
                </a:effectLst>
              </a:rPr>
              <a:t>What they mean:</a:t>
            </a:r>
          </a:p>
          <a:p>
            <a:pPr marL="0" indent="0">
              <a:buNone/>
            </a:pPr>
            <a:r>
              <a:rPr lang="en-US" sz="3600" b="1" dirty="0">
                <a:solidFill>
                  <a:srgbClr val="FF0000"/>
                </a:solidFill>
                <a:effectLst>
                  <a:outerShdw blurRad="38100" dist="38100" dir="2700000" algn="tl">
                    <a:srgbClr val="000000">
                      <a:alpha val="43137"/>
                    </a:srgbClr>
                  </a:outerShdw>
                </a:effectLst>
              </a:rPr>
              <a:t>Citing and Referencing, writing issues, etc.</a:t>
            </a:r>
          </a:p>
          <a:p>
            <a:pPr marL="0" indent="0">
              <a:buNone/>
            </a:pPr>
            <a:r>
              <a:rPr lang="en-US" sz="3600" b="1" i="1" dirty="0">
                <a:effectLst>
                  <a:outerShdw blurRad="38100" dist="38100" dir="2700000" algn="tl">
                    <a:srgbClr val="000000">
                      <a:alpha val="43137"/>
                    </a:srgbClr>
                  </a:outerShdw>
                </a:effectLst>
              </a:rPr>
              <a:t>Writing issues</a:t>
            </a:r>
            <a:r>
              <a:rPr lang="en-US" sz="3600" b="1" dirty="0">
                <a:effectLst>
                  <a:outerShdw blurRad="38100" dist="38100" dir="2700000" algn="tl">
                    <a:srgbClr val="000000">
                      <a:alpha val="43137"/>
                    </a:srgbClr>
                  </a:outerShdw>
                </a:effectLst>
              </a:rPr>
              <a:t> include errors of grammar, spelling, and punctuation, as well as a lack of clarity.</a:t>
            </a:r>
          </a:p>
          <a:p>
            <a:pPr marL="0" indent="0">
              <a:buNone/>
            </a:pPr>
            <a:r>
              <a:rPr lang="en-US" sz="3600" b="1" i="1" dirty="0">
                <a:effectLst>
                  <a:outerShdw blurRad="38100" dist="38100" dir="2700000" algn="tl">
                    <a:srgbClr val="000000">
                      <a:alpha val="43137"/>
                    </a:srgbClr>
                  </a:outerShdw>
                </a:effectLst>
              </a:rPr>
              <a:t>Correction:</a:t>
            </a:r>
          </a:p>
          <a:p>
            <a:pPr marL="0" indent="0">
              <a:buNone/>
            </a:pPr>
            <a:r>
              <a:rPr lang="en-US" sz="3600" b="1" dirty="0">
                <a:effectLst>
                  <a:outerShdw blurRad="38100" dist="38100" dir="2700000" algn="tl">
                    <a:srgbClr val="000000">
                      <a:alpha val="43137"/>
                    </a:srgbClr>
                  </a:outerShdw>
                </a:effectLst>
              </a:rPr>
              <a:t>Write in plain English. Don’t use a big word where a small word will suffice.</a:t>
            </a:r>
          </a:p>
          <a:p>
            <a:pPr marL="0" indent="0">
              <a:buNone/>
            </a:pPr>
            <a:r>
              <a:rPr lang="en-US" sz="3600" b="1" dirty="0">
                <a:effectLst>
                  <a:outerShdw blurRad="38100" dist="38100" dir="2700000" algn="tl">
                    <a:srgbClr val="000000">
                      <a:alpha val="43137"/>
                    </a:srgbClr>
                  </a:outerShdw>
                </a:effectLst>
              </a:rPr>
              <a:t>Correct the individual errors in your copy of the paper.</a:t>
            </a:r>
          </a:p>
          <a:p>
            <a:pPr marL="0" indent="0">
              <a:buNone/>
            </a:pPr>
            <a:r>
              <a:rPr lang="en-US" sz="3600" b="1" dirty="0">
                <a:effectLst>
                  <a:outerShdw blurRad="38100" dist="38100" dir="2700000" algn="tl">
                    <a:srgbClr val="000000">
                      <a:alpha val="43137"/>
                    </a:srgbClr>
                  </a:outerShdw>
                </a:effectLst>
              </a:rPr>
              <a:t>Use the assistance of the College Writing Learning Laboratory.</a:t>
            </a:r>
          </a:p>
          <a:p>
            <a:pPr marL="0" indent="0">
              <a:buNone/>
            </a:pPr>
            <a:r>
              <a:rPr lang="en-US" sz="3600" b="1" dirty="0">
                <a:effectLst>
                  <a:outerShdw blurRad="38100" dist="38100" dir="2700000" algn="tl">
                    <a:srgbClr val="000000">
                      <a:alpha val="43137"/>
                    </a:srgbClr>
                  </a:outerShdw>
                </a:effectLst>
              </a:rPr>
              <a:t>Find online tutorials for the errors you make most often.</a:t>
            </a:r>
          </a:p>
          <a:p>
            <a:pPr marL="0" indent="0">
              <a:buNone/>
            </a:pPr>
            <a:r>
              <a:rPr lang="en-US" sz="3600" b="1" dirty="0">
                <a:effectLst>
                  <a:outerShdw blurRad="38100" dist="38100" dir="2700000" algn="tl">
                    <a:srgbClr val="000000">
                      <a:alpha val="43137"/>
                    </a:srgbClr>
                  </a:outerShdw>
                </a:effectLst>
              </a:rPr>
              <a:t>For example, if there are errors in your construction of paragraphs see  </a:t>
            </a:r>
            <a:r>
              <a:rPr lang="en-US" sz="3600" b="1" dirty="0">
                <a:effectLst>
                  <a:outerShdw blurRad="38100" dist="38100" dir="2700000" algn="tl">
                    <a:srgbClr val="000000">
                      <a:alpha val="43137"/>
                    </a:srgbClr>
                  </a:outerShdw>
                </a:effectLst>
                <a:hlinkClick r:id="rId2"/>
              </a:rPr>
              <a:t>https://owl.english.purdue.edu/owl/resource/606/01/</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49661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7022-60F4-483B-B6D9-BBFE170D6727}"/>
              </a:ext>
            </a:extLst>
          </p:cNvPr>
          <p:cNvSpPr>
            <a:spLocks noGrp="1"/>
          </p:cNvSpPr>
          <p:nvPr>
            <p:ph type="title"/>
          </p:nvPr>
        </p:nvSpPr>
        <p:spPr>
          <a:xfrm>
            <a:off x="412376" y="18256"/>
            <a:ext cx="10941424" cy="887180"/>
          </a:xfrm>
        </p:spPr>
        <p:txBody>
          <a:bodyPr/>
          <a:lstStyle/>
          <a:p>
            <a:pPr algn="ctr"/>
            <a:r>
              <a:rPr lang="en-US" b="1" dirty="0">
                <a:effectLst>
                  <a:outerShdw blurRad="38100" dist="38100" dir="2700000" algn="tl">
                    <a:srgbClr val="000000">
                      <a:alpha val="43137"/>
                    </a:srgbClr>
                  </a:outerShdw>
                </a:effectLst>
                <a:latin typeface="Calibri" panose="020F0502020204030204" pitchFamily="34" charset="0"/>
              </a:rPr>
              <a:t>Summary</a:t>
            </a:r>
            <a:endParaRPr lang="en-US" dirty="0"/>
          </a:p>
        </p:txBody>
      </p:sp>
      <p:sp>
        <p:nvSpPr>
          <p:cNvPr id="3" name="Content Placeholder 2">
            <a:extLst>
              <a:ext uri="{FF2B5EF4-FFF2-40B4-BE49-F238E27FC236}">
                <a16:creationId xmlns:a16="http://schemas.microsoft.com/office/drawing/2014/main" id="{AAEF7DBA-11FA-48B6-839C-B65AE7926FAE}"/>
              </a:ext>
            </a:extLst>
          </p:cNvPr>
          <p:cNvSpPr>
            <a:spLocks noGrp="1"/>
          </p:cNvSpPr>
          <p:nvPr>
            <p:ph idx="1"/>
          </p:nvPr>
        </p:nvSpPr>
        <p:spPr>
          <a:xfrm>
            <a:off x="636494" y="779929"/>
            <a:ext cx="10941424" cy="5836023"/>
          </a:xfrm>
        </p:spPr>
        <p:txBody>
          <a:bodyPr>
            <a:normAutofit/>
          </a:bodyPr>
          <a:lstStyle/>
          <a:p>
            <a:pPr marL="0" indent="0">
              <a:buNone/>
            </a:pPr>
            <a:r>
              <a:rPr lang="en-US" sz="3600" b="1" dirty="0">
                <a:effectLst>
                  <a:outerShdw blurRad="38100" dist="38100" dir="2700000" algn="tl">
                    <a:srgbClr val="000000">
                      <a:alpha val="43137"/>
                    </a:srgbClr>
                  </a:outerShdw>
                </a:effectLst>
              </a:rPr>
              <a:t>The toolkit has three sections:</a:t>
            </a:r>
          </a:p>
          <a:p>
            <a:r>
              <a:rPr lang="en-US" sz="3600" b="1" dirty="0">
                <a:effectLst>
                  <a:outerShdw blurRad="38100" dist="38100" dir="2700000" algn="tl">
                    <a:srgbClr val="000000">
                      <a:alpha val="43137"/>
                    </a:srgbClr>
                  </a:outerShdw>
                </a:effectLst>
              </a:rPr>
              <a:t>Process Management Strategies</a:t>
            </a:r>
          </a:p>
          <a:p>
            <a:r>
              <a:rPr lang="en-US" sz="3600" b="1" dirty="0">
                <a:effectLst>
                  <a:outerShdw blurRad="38100" dist="38100" dir="2700000" algn="tl">
                    <a:srgbClr val="000000">
                      <a:alpha val="43137"/>
                    </a:srgbClr>
                  </a:outerShdw>
                </a:effectLst>
              </a:rPr>
              <a:t>Learning skills</a:t>
            </a:r>
          </a:p>
          <a:p>
            <a:r>
              <a:rPr lang="en-US" sz="3600" b="1" dirty="0">
                <a:effectLst>
                  <a:outerShdw blurRad="38100" dist="38100" dir="2700000" algn="tl">
                    <a:srgbClr val="000000">
                      <a:alpha val="43137"/>
                    </a:srgbClr>
                  </a:outerShdw>
                </a:effectLst>
              </a:rPr>
              <a:t>Assignment Performance Strategies</a:t>
            </a:r>
          </a:p>
          <a:p>
            <a:pPr marL="0" indent="0">
              <a:buNone/>
            </a:pPr>
            <a:r>
              <a:rPr lang="en-US" sz="3600" b="1" dirty="0">
                <a:effectLst>
                  <a:outerShdw blurRad="38100" dist="38100" dir="2700000" algn="tl">
                    <a:srgbClr val="000000">
                      <a:alpha val="43137"/>
                    </a:srgbClr>
                  </a:outerShdw>
                </a:effectLst>
              </a:rPr>
              <a:t>These are used together to shape your performance as a student.</a:t>
            </a:r>
          </a:p>
          <a:p>
            <a:pPr marL="0" indent="0">
              <a:buNone/>
            </a:pPr>
            <a:r>
              <a:rPr lang="en-US" sz="3600" b="1" dirty="0">
                <a:effectLst>
                  <a:outerShdw blurRad="38100" dist="38100" dir="2700000" algn="tl">
                    <a:srgbClr val="000000">
                      <a:alpha val="43137"/>
                    </a:srgbClr>
                  </a:outerShdw>
                </a:effectLst>
              </a:rPr>
              <a:t>By maintaining a constant process awareness, one may continually uncover ways to perform more effectively.</a:t>
            </a:r>
          </a:p>
          <a:p>
            <a:pPr marL="0" indent="0">
              <a:buNone/>
            </a:pPr>
            <a:r>
              <a:rPr lang="en-US" sz="3600" b="1" dirty="0">
                <a:effectLst>
                  <a:outerShdw blurRad="38100" dist="38100" dir="2700000" algn="tl">
                    <a:srgbClr val="000000">
                      <a:alpha val="43137"/>
                    </a:srgbClr>
                  </a:outerShdw>
                </a:effectLst>
              </a:rPr>
              <a:t>By these means, you empower yourself as an effective learner and performer.</a:t>
            </a:r>
          </a:p>
        </p:txBody>
      </p:sp>
    </p:spTree>
    <p:extLst>
      <p:ext uri="{BB962C8B-B14F-4D97-AF65-F5344CB8AC3E}">
        <p14:creationId xmlns:p14="http://schemas.microsoft.com/office/powerpoint/2010/main" val="81584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133342"/>
            <a:ext cx="11114468" cy="5370490"/>
          </a:xfrm>
        </p:spPr>
        <p:txBody>
          <a:bodyPr>
            <a:normAutofit/>
          </a:bodyPr>
          <a:lstStyle/>
          <a:p>
            <a:pPr marL="0" indent="0">
              <a:buNone/>
            </a:pPr>
            <a:r>
              <a:rPr lang="en-US" sz="3600" dirty="0">
                <a:effectLst>
                  <a:outerShdw blurRad="38100" dist="38100" dir="2700000" algn="tl">
                    <a:srgbClr val="000000">
                      <a:alpha val="43137"/>
                    </a:srgbClr>
                  </a:outerShdw>
                </a:effectLst>
              </a:rPr>
              <a:t>ASAP starts with attitude.  </a:t>
            </a:r>
          </a:p>
          <a:p>
            <a:pPr marL="0" indent="0">
              <a:buNone/>
            </a:pPr>
            <a:r>
              <a:rPr lang="en-US" sz="3600" dirty="0">
                <a:effectLst>
                  <a:outerShdw blurRad="38100" dist="38100" dir="2700000" algn="tl">
                    <a:srgbClr val="000000">
                      <a:alpha val="43137"/>
                    </a:srgbClr>
                  </a:outerShdw>
                </a:effectLst>
              </a:rPr>
              <a:t>The A student is in the educational process for learning as much as possible, not for simply meeting assignment requirements and receiving a grade.  While grades are important, they are not the focus. </a:t>
            </a:r>
            <a:r>
              <a:rPr lang="en-US" sz="3600" i="1" dirty="0">
                <a:effectLst>
                  <a:outerShdw blurRad="38100" dist="38100" dir="2700000" algn="tl">
                    <a:srgbClr val="000000">
                      <a:alpha val="43137"/>
                    </a:srgbClr>
                  </a:outerShdw>
                </a:effectLst>
              </a:rPr>
              <a:t>Learning</a:t>
            </a:r>
            <a:r>
              <a:rPr lang="en-US" sz="3600" dirty="0">
                <a:effectLst>
                  <a:outerShdw blurRad="38100" dist="38100" dir="2700000" algn="tl">
                    <a:srgbClr val="000000">
                      <a:alpha val="43137"/>
                    </a:srgbClr>
                  </a:outerShdw>
                </a:effectLst>
              </a:rPr>
              <a:t> is the focus.</a:t>
            </a:r>
          </a:p>
          <a:p>
            <a:pPr marL="0" indent="0">
              <a:buNone/>
            </a:pPr>
            <a:r>
              <a:rPr lang="en-US" sz="3600" dirty="0">
                <a:effectLst>
                  <a:outerShdw blurRad="38100" dist="38100" dir="2700000" algn="tl">
                    <a:srgbClr val="000000">
                      <a:alpha val="43137"/>
                    </a:srgbClr>
                  </a:outerShdw>
                </a:effectLst>
              </a:rPr>
              <a:t>ASAP includes self-reflection and metacognition.</a:t>
            </a:r>
          </a:p>
        </p:txBody>
      </p:sp>
    </p:spTree>
    <p:extLst>
      <p:ext uri="{BB962C8B-B14F-4D97-AF65-F5344CB8AC3E}">
        <p14:creationId xmlns:p14="http://schemas.microsoft.com/office/powerpoint/2010/main" val="2610273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2FA-2DBE-41CD-BACC-B269E40B12CE}"/>
              </a:ext>
            </a:extLst>
          </p:cNvPr>
          <p:cNvSpPr>
            <a:spLocks noGrp="1"/>
          </p:cNvSpPr>
          <p:nvPr>
            <p:ph type="title"/>
          </p:nvPr>
        </p:nvSpPr>
        <p:spPr>
          <a:xfrm>
            <a:off x="838200" y="18255"/>
            <a:ext cx="10515600" cy="1325563"/>
          </a:xfrm>
        </p:spPr>
        <p:txBody>
          <a:bodyPr/>
          <a:lstStyle/>
          <a:p>
            <a:pPr algn="ctr"/>
            <a:r>
              <a:rPr lang="en-US" b="1" dirty="0">
                <a:effectLst>
                  <a:outerShdw blurRad="38100" dist="38100" dir="2700000" algn="tl">
                    <a:srgbClr val="000000">
                      <a:alpha val="43137"/>
                    </a:srgbClr>
                  </a:outerShdw>
                </a:effectLst>
              </a:rPr>
              <a:t>A-Student Academic Paradigm</a:t>
            </a:r>
          </a:p>
        </p:txBody>
      </p:sp>
      <p:sp>
        <p:nvSpPr>
          <p:cNvPr id="3" name="Content Placeholder 2">
            <a:extLst>
              <a:ext uri="{FF2B5EF4-FFF2-40B4-BE49-F238E27FC236}">
                <a16:creationId xmlns:a16="http://schemas.microsoft.com/office/drawing/2014/main" id="{093BC39E-B227-45B3-B30E-AEEA20CEC0D2}"/>
              </a:ext>
            </a:extLst>
          </p:cNvPr>
          <p:cNvSpPr>
            <a:spLocks noGrp="1"/>
          </p:cNvSpPr>
          <p:nvPr>
            <p:ph idx="1"/>
          </p:nvPr>
        </p:nvSpPr>
        <p:spPr>
          <a:xfrm>
            <a:off x="502276" y="1595718"/>
            <a:ext cx="11114468" cy="4908114"/>
          </a:xfrm>
        </p:spPr>
        <p:txBody>
          <a:bodyPr>
            <a:normAutofit/>
          </a:bodyPr>
          <a:lstStyle/>
          <a:p>
            <a:pPr marL="0" indent="0">
              <a:buNone/>
            </a:pPr>
            <a:r>
              <a:rPr lang="en-US" sz="3600" dirty="0">
                <a:effectLst>
                  <a:outerShdw blurRad="38100" dist="38100" dir="2700000" algn="tl">
                    <a:srgbClr val="000000">
                      <a:alpha val="43137"/>
                    </a:srgbClr>
                  </a:outerShdw>
                </a:effectLst>
              </a:rPr>
              <a:t>The A student thinks about the tasks of the educational process before beginning them, </a:t>
            </a:r>
          </a:p>
          <a:p>
            <a:r>
              <a:rPr lang="en-US" sz="3600" dirty="0">
                <a:effectLst>
                  <a:outerShdw blurRad="38100" dist="38100" dir="2700000" algn="tl">
                    <a:srgbClr val="000000">
                      <a:alpha val="43137"/>
                    </a:srgbClr>
                  </a:outerShdw>
                </a:effectLst>
              </a:rPr>
              <a:t>so as to choose the most effective response approach, </a:t>
            </a:r>
          </a:p>
          <a:p>
            <a:r>
              <a:rPr lang="en-US" sz="3600" dirty="0">
                <a:effectLst>
                  <a:outerShdw blurRad="38100" dist="38100" dir="2700000" algn="tl">
                    <a:srgbClr val="000000">
                      <a:alpha val="43137"/>
                    </a:srgbClr>
                  </a:outerShdw>
                </a:effectLst>
              </a:rPr>
              <a:t>fully scope out the requirements of the assignment, </a:t>
            </a:r>
          </a:p>
          <a:p>
            <a:r>
              <a:rPr lang="en-US" sz="3600" dirty="0">
                <a:effectLst>
                  <a:outerShdw blurRad="38100" dist="38100" dir="2700000" algn="tl">
                    <a:srgbClr val="000000">
                      <a:alpha val="43137"/>
                    </a:srgbClr>
                  </a:outerShdw>
                </a:effectLst>
              </a:rPr>
              <a:t>and optimize the process of completing it.</a:t>
            </a:r>
          </a:p>
        </p:txBody>
      </p:sp>
    </p:spTree>
    <p:extLst>
      <p:ext uri="{BB962C8B-B14F-4D97-AF65-F5344CB8AC3E}">
        <p14:creationId xmlns:p14="http://schemas.microsoft.com/office/powerpoint/2010/main" val="297077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1782</TotalTime>
  <Words>4630</Words>
  <Application>Microsoft Office PowerPoint</Application>
  <PresentationFormat>Widescreen</PresentationFormat>
  <Paragraphs>358</Paragraphs>
  <Slides>71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71</vt:i4>
      </vt:variant>
    </vt:vector>
  </HeadingPairs>
  <TitlesOfParts>
    <vt:vector size="75" baseType="lpstr">
      <vt:lpstr>Arial</vt:lpstr>
      <vt:lpstr>Calibri</vt:lpstr>
      <vt:lpstr>Calibri Light</vt:lpstr>
      <vt:lpstr>Office Theme</vt:lpstr>
      <vt:lpstr>Let Me Hit You With My A-Maker</vt:lpstr>
      <vt:lpstr>Overview</vt:lpstr>
      <vt:lpstr>Metacognition</vt:lpstr>
      <vt:lpstr>Metacognition</vt:lpstr>
      <vt:lpstr>Metacognition</vt:lpstr>
      <vt:lpstr>Academic Paradigm</vt:lpstr>
      <vt:lpstr>A-Student Academic Paradigm</vt:lpstr>
      <vt:lpstr>A-Student Academic Paradigm</vt:lpstr>
      <vt:lpstr>A-Student Academic Paradigm</vt:lpstr>
      <vt:lpstr>A-Student Academic Paradigm</vt:lpstr>
      <vt:lpstr>A-Student Academic Paradigm</vt:lpstr>
      <vt:lpstr>A-Student Academic Paradigm</vt:lpstr>
      <vt:lpstr>A-Student Academic Paradigm</vt:lpstr>
      <vt:lpstr>A-Student Academic Paradigm</vt:lpstr>
      <vt:lpstr>Introducing the Tools</vt:lpstr>
      <vt:lpstr>Process Management</vt:lpstr>
      <vt:lpstr>Process Management: Optimum Sequence</vt:lpstr>
      <vt:lpstr>Process Management: ASAP</vt:lpstr>
      <vt:lpstr>Process Management: ASAP</vt:lpstr>
      <vt:lpstr>Process Management: ASAP</vt:lpstr>
      <vt:lpstr>Process Management: ASAP</vt:lpstr>
      <vt:lpstr>Learning Skills</vt:lpstr>
      <vt:lpstr>Learning Skills</vt:lpstr>
      <vt:lpstr>Learning Skills</vt:lpstr>
      <vt:lpstr>SQ3R: Survey Question Read Recite Review</vt:lpstr>
      <vt:lpstr>SQ3R: Survey</vt:lpstr>
      <vt:lpstr>SQ3R – Textbook Survey</vt:lpstr>
      <vt:lpstr>SQ3R – Assignment Survey</vt:lpstr>
      <vt:lpstr>SQ3R – Assignment Survey</vt:lpstr>
      <vt:lpstr>SQ3R – Assignment Survey</vt:lpstr>
      <vt:lpstr>SQ3R – Assignment Survey</vt:lpstr>
      <vt:lpstr>SQ3R:  Question</vt:lpstr>
      <vt:lpstr>SQ3R:  Question</vt:lpstr>
      <vt:lpstr>SQ3R:  Question</vt:lpstr>
      <vt:lpstr>SQ3R:  Read</vt:lpstr>
      <vt:lpstr>SQ3R:  Read</vt:lpstr>
      <vt:lpstr>SQ3R:  Recite</vt:lpstr>
      <vt:lpstr>SQ3R:  Recite</vt:lpstr>
      <vt:lpstr>SQ3R:  Review</vt:lpstr>
      <vt:lpstr>SQ3R</vt:lpstr>
      <vt:lpstr>Assignment Performance Strategies</vt:lpstr>
      <vt:lpstr>Assignment Performance Strategies</vt:lpstr>
      <vt:lpstr>Assignment Performance Strategies</vt:lpstr>
      <vt:lpstr>Assignment Performance Strategies: APA</vt:lpstr>
      <vt:lpstr>Assignment Performance Strategies: APA</vt:lpstr>
      <vt:lpstr>Assignment Performance Strategies: Structuring</vt:lpstr>
      <vt:lpstr>Assignment Performance Strategies: Structuring</vt:lpstr>
      <vt:lpstr>Assignment Performance Strategies: IMRAD</vt:lpstr>
      <vt:lpstr>Assignment Performance Strategies: IMRAD</vt:lpstr>
      <vt:lpstr>Assignment Performance Strategies: IMRAD</vt:lpstr>
      <vt:lpstr>Assignment Performance Strategies: IMRAD</vt:lpstr>
      <vt:lpstr>Assignment Performance Strategies: IMRAD</vt:lpstr>
      <vt:lpstr>Assignment Performance Strategies: Content</vt:lpstr>
      <vt:lpstr>Assignment Performance Strategies: Content</vt:lpstr>
      <vt:lpstr>Assignment Performance Strategies</vt:lpstr>
      <vt:lpstr>Assignment Performance Strategies</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Assignment Performance Strategies: Feedback</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 Me Hit You With My A-Maker</dc:title>
  <dc:creator>Kent</dc:creator>
  <cp:lastModifiedBy>Kent</cp:lastModifiedBy>
  <cp:revision>82</cp:revision>
  <dcterms:created xsi:type="dcterms:W3CDTF">2018-05-06T18:53:18Z</dcterms:created>
  <dcterms:modified xsi:type="dcterms:W3CDTF">2019-03-25T23:10:38Z</dcterms:modified>
</cp:coreProperties>
</file>